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63" r:id="rId2"/>
    <p:sldId id="365" r:id="rId3"/>
    <p:sldId id="495" r:id="rId4"/>
    <p:sldId id="494" r:id="rId5"/>
    <p:sldId id="369" r:id="rId6"/>
    <p:sldId id="370" r:id="rId7"/>
    <p:sldId id="371" r:id="rId8"/>
    <p:sldId id="373" r:id="rId9"/>
    <p:sldId id="374" r:id="rId10"/>
    <p:sldId id="376" r:id="rId11"/>
    <p:sldId id="496" r:id="rId12"/>
    <p:sldId id="497" r:id="rId13"/>
    <p:sldId id="380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50D64-F1F9-4A7A-A628-FD9E40F9C44F}" type="datetimeFigureOut">
              <a:rPr lang="nl-NL" smtClean="0"/>
              <a:t>13-1-2019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D2ECA-6C68-4956-A4BB-B6BCE2EB88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5638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nl-NL" altLang="nl-NL" sz="1291" smtClean="0"/>
          </a:p>
        </p:txBody>
      </p:sp>
    </p:spTree>
    <p:extLst>
      <p:ext uri="{BB962C8B-B14F-4D97-AF65-F5344CB8AC3E}">
        <p14:creationId xmlns:p14="http://schemas.microsoft.com/office/powerpoint/2010/main" val="1383117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nl-NL" sz="1291" dirty="0"/>
          </a:p>
        </p:txBody>
      </p:sp>
      <p:sp>
        <p:nvSpPr>
          <p:cNvPr id="13316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fld id="{CC32D627-FA8F-4AF8-AA67-BF31EC868538}" type="slidenum">
              <a:rPr lang="nl-NL" altLang="nl-NL" sz="1200" smtClean="0"/>
              <a:pPr/>
              <a:t>11</a:t>
            </a:fld>
            <a:endParaRPr lang="nl-NL" altLang="nl-NL" sz="1200" smtClean="0"/>
          </a:p>
        </p:txBody>
      </p:sp>
    </p:spTree>
    <p:extLst>
      <p:ext uri="{BB962C8B-B14F-4D97-AF65-F5344CB8AC3E}">
        <p14:creationId xmlns:p14="http://schemas.microsoft.com/office/powerpoint/2010/main" val="1920050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3805" y="2130848"/>
            <a:ext cx="10364391" cy="147004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9098" y="3886647"/>
            <a:ext cx="8533805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155460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0024383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227344" y="785813"/>
            <a:ext cx="2202656" cy="510778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619375" y="785813"/>
            <a:ext cx="6465094" cy="5107781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0630042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6397146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2918" y="4406801"/>
            <a:ext cx="10362902" cy="1361777"/>
          </a:xfrm>
        </p:spPr>
        <p:txBody>
          <a:bodyPr/>
          <a:lstStyle>
            <a:lvl1pPr algn="l">
              <a:defRPr sz="2812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2918" y="2906613"/>
            <a:ext cx="10362902" cy="1500188"/>
          </a:xfrm>
        </p:spPr>
        <p:txBody>
          <a:bodyPr anchor="b"/>
          <a:lstStyle>
            <a:lvl1pPr marL="0" indent="0">
              <a:buNone/>
              <a:defRPr sz="1406"/>
            </a:lvl1pPr>
            <a:lvl2pPr marL="321457" indent="0">
              <a:buNone/>
              <a:defRPr sz="1266"/>
            </a:lvl2pPr>
            <a:lvl3pPr marL="642915" indent="0">
              <a:buNone/>
              <a:defRPr sz="1125"/>
            </a:lvl3pPr>
            <a:lvl4pPr marL="964372" indent="0">
              <a:buNone/>
              <a:defRPr sz="984"/>
            </a:lvl4pPr>
            <a:lvl5pPr marL="1285829" indent="0">
              <a:buNone/>
              <a:defRPr sz="984"/>
            </a:lvl5pPr>
            <a:lvl6pPr marL="1607287" indent="0">
              <a:buNone/>
              <a:defRPr sz="984"/>
            </a:lvl6pPr>
            <a:lvl7pPr marL="1928744" indent="0">
              <a:buNone/>
              <a:defRPr sz="984"/>
            </a:lvl7pPr>
            <a:lvl8pPr marL="2250201" indent="0">
              <a:buNone/>
              <a:defRPr sz="984"/>
            </a:lvl8pPr>
            <a:lvl9pPr marL="2571659" indent="0">
              <a:buNone/>
              <a:defRPr sz="984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578258615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2619375" y="1964531"/>
            <a:ext cx="4333875" cy="3929063"/>
          </a:xfrm>
        </p:spPr>
        <p:txBody>
          <a:bodyPr/>
          <a:lstStyle>
            <a:lvl1pPr>
              <a:defRPr sz="1969"/>
            </a:lvl1pPr>
            <a:lvl2pPr>
              <a:defRPr sz="1687"/>
            </a:lvl2pPr>
            <a:lvl3pPr>
              <a:defRPr sz="1406"/>
            </a:lvl3pPr>
            <a:lvl4pPr>
              <a:defRPr sz="1266"/>
            </a:lvl4pPr>
            <a:lvl5pPr>
              <a:defRPr sz="1266"/>
            </a:lvl5pPr>
            <a:lvl6pPr>
              <a:defRPr sz="1266"/>
            </a:lvl6pPr>
            <a:lvl7pPr>
              <a:defRPr sz="1266"/>
            </a:lvl7pPr>
            <a:lvl8pPr>
              <a:defRPr sz="1266"/>
            </a:lvl8pPr>
            <a:lvl9pPr>
              <a:defRPr sz="1266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96125" y="1964531"/>
            <a:ext cx="4333875" cy="3929063"/>
          </a:xfrm>
        </p:spPr>
        <p:txBody>
          <a:bodyPr/>
          <a:lstStyle>
            <a:lvl1pPr>
              <a:defRPr sz="1969"/>
            </a:lvl1pPr>
            <a:lvl2pPr>
              <a:defRPr sz="1687"/>
            </a:lvl2pPr>
            <a:lvl3pPr>
              <a:defRPr sz="1406"/>
            </a:lvl3pPr>
            <a:lvl4pPr>
              <a:defRPr sz="1266"/>
            </a:lvl4pPr>
            <a:lvl5pPr>
              <a:defRPr sz="1266"/>
            </a:lvl5pPr>
            <a:lvl6pPr>
              <a:defRPr sz="1266"/>
            </a:lvl6pPr>
            <a:lvl7pPr>
              <a:defRPr sz="1266"/>
            </a:lvl7pPr>
            <a:lvl8pPr>
              <a:defRPr sz="1266"/>
            </a:lvl8pPr>
            <a:lvl9pPr>
              <a:defRPr sz="1266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9137476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0196" y="274588"/>
            <a:ext cx="1097160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10196" y="1534791"/>
            <a:ext cx="5386090" cy="639589"/>
          </a:xfrm>
        </p:spPr>
        <p:txBody>
          <a:bodyPr anchor="b"/>
          <a:lstStyle>
            <a:lvl1pPr marL="0" indent="0">
              <a:buNone/>
              <a:defRPr sz="1687" b="1"/>
            </a:lvl1pPr>
            <a:lvl2pPr marL="321457" indent="0">
              <a:buNone/>
              <a:defRPr sz="1406" b="1"/>
            </a:lvl2pPr>
            <a:lvl3pPr marL="642915" indent="0">
              <a:buNone/>
              <a:defRPr sz="1266" b="1"/>
            </a:lvl3pPr>
            <a:lvl4pPr marL="964372" indent="0">
              <a:buNone/>
              <a:defRPr sz="1125" b="1"/>
            </a:lvl4pPr>
            <a:lvl5pPr marL="1285829" indent="0">
              <a:buNone/>
              <a:defRPr sz="1125" b="1"/>
            </a:lvl5pPr>
            <a:lvl6pPr marL="1607287" indent="0">
              <a:buNone/>
              <a:defRPr sz="1125" b="1"/>
            </a:lvl6pPr>
            <a:lvl7pPr marL="1928744" indent="0">
              <a:buNone/>
              <a:defRPr sz="1125" b="1"/>
            </a:lvl7pPr>
            <a:lvl8pPr marL="2250201" indent="0">
              <a:buNone/>
              <a:defRPr sz="1125" b="1"/>
            </a:lvl8pPr>
            <a:lvl9pPr marL="2571659" indent="0">
              <a:buNone/>
              <a:defRPr sz="1125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0196" y="2174379"/>
            <a:ext cx="5386090" cy="3951387"/>
          </a:xfrm>
        </p:spPr>
        <p:txBody>
          <a:bodyPr/>
          <a:lstStyle>
            <a:lvl1pPr>
              <a:defRPr sz="1687"/>
            </a:lvl1pPr>
            <a:lvl2pPr>
              <a:defRPr sz="1406"/>
            </a:lvl2pPr>
            <a:lvl3pPr>
              <a:defRPr sz="1266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2739" y="1534791"/>
            <a:ext cx="5389066" cy="639589"/>
          </a:xfrm>
        </p:spPr>
        <p:txBody>
          <a:bodyPr anchor="b"/>
          <a:lstStyle>
            <a:lvl1pPr marL="0" indent="0">
              <a:buNone/>
              <a:defRPr sz="1687" b="1"/>
            </a:lvl1pPr>
            <a:lvl2pPr marL="321457" indent="0">
              <a:buNone/>
              <a:defRPr sz="1406" b="1"/>
            </a:lvl2pPr>
            <a:lvl3pPr marL="642915" indent="0">
              <a:buNone/>
              <a:defRPr sz="1266" b="1"/>
            </a:lvl3pPr>
            <a:lvl4pPr marL="964372" indent="0">
              <a:buNone/>
              <a:defRPr sz="1125" b="1"/>
            </a:lvl4pPr>
            <a:lvl5pPr marL="1285829" indent="0">
              <a:buNone/>
              <a:defRPr sz="1125" b="1"/>
            </a:lvl5pPr>
            <a:lvl6pPr marL="1607287" indent="0">
              <a:buNone/>
              <a:defRPr sz="1125" b="1"/>
            </a:lvl6pPr>
            <a:lvl7pPr marL="1928744" indent="0">
              <a:buNone/>
              <a:defRPr sz="1125" b="1"/>
            </a:lvl7pPr>
            <a:lvl8pPr marL="2250201" indent="0">
              <a:buNone/>
              <a:defRPr sz="1125" b="1"/>
            </a:lvl8pPr>
            <a:lvl9pPr marL="2571659" indent="0">
              <a:buNone/>
              <a:defRPr sz="1125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2739" y="2174379"/>
            <a:ext cx="5389066" cy="3951387"/>
          </a:xfrm>
        </p:spPr>
        <p:txBody>
          <a:bodyPr/>
          <a:lstStyle>
            <a:lvl1pPr>
              <a:defRPr sz="1687"/>
            </a:lvl1pPr>
            <a:lvl2pPr>
              <a:defRPr sz="1406"/>
            </a:lvl2pPr>
            <a:lvl3pPr>
              <a:defRPr sz="1266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3364952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786961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082758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0196" y="273473"/>
            <a:ext cx="4010918" cy="1161975"/>
          </a:xfrm>
        </p:spPr>
        <p:txBody>
          <a:bodyPr anchor="b"/>
          <a:lstStyle>
            <a:lvl1pPr algn="l">
              <a:defRPr sz="1406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965" y="273472"/>
            <a:ext cx="6814839" cy="5852294"/>
          </a:xfrm>
        </p:spPr>
        <p:txBody>
          <a:bodyPr/>
          <a:lstStyle>
            <a:lvl1pPr>
              <a:defRPr sz="2250"/>
            </a:lvl1pPr>
            <a:lvl2pPr>
              <a:defRPr sz="1969"/>
            </a:lvl2pPr>
            <a:lvl3pPr>
              <a:defRPr sz="1687"/>
            </a:lvl3pPr>
            <a:lvl4pPr>
              <a:defRPr sz="1406"/>
            </a:lvl4pPr>
            <a:lvl5pPr>
              <a:defRPr sz="1406"/>
            </a:lvl5pPr>
            <a:lvl6pPr>
              <a:defRPr sz="1406"/>
            </a:lvl6pPr>
            <a:lvl7pPr>
              <a:defRPr sz="1406"/>
            </a:lvl7pPr>
            <a:lvl8pPr>
              <a:defRPr sz="1406"/>
            </a:lvl8pPr>
            <a:lvl9pPr>
              <a:defRPr sz="1406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10196" y="1435448"/>
            <a:ext cx="4010918" cy="4690318"/>
          </a:xfrm>
        </p:spPr>
        <p:txBody>
          <a:bodyPr/>
          <a:lstStyle>
            <a:lvl1pPr marL="0" indent="0">
              <a:buNone/>
              <a:defRPr sz="984"/>
            </a:lvl1pPr>
            <a:lvl2pPr marL="321457" indent="0">
              <a:buNone/>
              <a:defRPr sz="844"/>
            </a:lvl2pPr>
            <a:lvl3pPr marL="642915" indent="0">
              <a:buNone/>
              <a:defRPr sz="703"/>
            </a:lvl3pPr>
            <a:lvl4pPr marL="964372" indent="0">
              <a:buNone/>
              <a:defRPr sz="633"/>
            </a:lvl4pPr>
            <a:lvl5pPr marL="1285829" indent="0">
              <a:buNone/>
              <a:defRPr sz="633"/>
            </a:lvl5pPr>
            <a:lvl6pPr marL="1607287" indent="0">
              <a:buNone/>
              <a:defRPr sz="633"/>
            </a:lvl6pPr>
            <a:lvl7pPr marL="1928744" indent="0">
              <a:buNone/>
              <a:defRPr sz="633"/>
            </a:lvl7pPr>
            <a:lvl8pPr marL="2250201" indent="0">
              <a:buNone/>
              <a:defRPr sz="633"/>
            </a:lvl8pPr>
            <a:lvl9pPr marL="2571659" indent="0">
              <a:buNone/>
              <a:defRPr sz="633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630089534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0180" y="4800824"/>
            <a:ext cx="7314903" cy="567035"/>
          </a:xfrm>
        </p:spPr>
        <p:txBody>
          <a:bodyPr anchor="b"/>
          <a:lstStyle>
            <a:lvl1pPr algn="l">
              <a:defRPr sz="1406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90180" y="612800"/>
            <a:ext cx="7314903" cy="4114354"/>
          </a:xfrm>
        </p:spPr>
        <p:txBody>
          <a:bodyPr/>
          <a:lstStyle>
            <a:lvl1pPr marL="0" indent="0">
              <a:buNone/>
              <a:defRPr sz="2250"/>
            </a:lvl1pPr>
            <a:lvl2pPr marL="321457" indent="0">
              <a:buNone/>
              <a:defRPr sz="1969"/>
            </a:lvl2pPr>
            <a:lvl3pPr marL="642915" indent="0">
              <a:buNone/>
              <a:defRPr sz="1687"/>
            </a:lvl3pPr>
            <a:lvl4pPr marL="964372" indent="0">
              <a:buNone/>
              <a:defRPr sz="1406"/>
            </a:lvl4pPr>
            <a:lvl5pPr marL="1285829" indent="0">
              <a:buNone/>
              <a:defRPr sz="1406"/>
            </a:lvl5pPr>
            <a:lvl6pPr marL="1607287" indent="0">
              <a:buNone/>
              <a:defRPr sz="1406"/>
            </a:lvl6pPr>
            <a:lvl7pPr marL="1928744" indent="0">
              <a:buNone/>
              <a:defRPr sz="1406"/>
            </a:lvl7pPr>
            <a:lvl8pPr marL="2250201" indent="0">
              <a:buNone/>
              <a:defRPr sz="1406"/>
            </a:lvl8pPr>
            <a:lvl9pPr marL="2571659" indent="0">
              <a:buNone/>
              <a:defRPr sz="1406"/>
            </a:lvl9pPr>
          </a:lstStyle>
          <a:p>
            <a:pPr lvl="0"/>
            <a:endParaRPr lang="nl-NL" noProof="0" smtClean="0">
              <a:sym typeface="Arial" charset="0"/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90180" y="5367859"/>
            <a:ext cx="7314903" cy="804788"/>
          </a:xfrm>
        </p:spPr>
        <p:txBody>
          <a:bodyPr/>
          <a:lstStyle>
            <a:lvl1pPr marL="0" indent="0">
              <a:buNone/>
              <a:defRPr sz="984"/>
            </a:lvl1pPr>
            <a:lvl2pPr marL="321457" indent="0">
              <a:buNone/>
              <a:defRPr sz="844"/>
            </a:lvl2pPr>
            <a:lvl3pPr marL="642915" indent="0">
              <a:buNone/>
              <a:defRPr sz="703"/>
            </a:lvl3pPr>
            <a:lvl4pPr marL="964372" indent="0">
              <a:buNone/>
              <a:defRPr sz="633"/>
            </a:lvl4pPr>
            <a:lvl5pPr marL="1285829" indent="0">
              <a:buNone/>
              <a:defRPr sz="633"/>
            </a:lvl5pPr>
            <a:lvl6pPr marL="1607287" indent="0">
              <a:buNone/>
              <a:defRPr sz="633"/>
            </a:lvl6pPr>
            <a:lvl7pPr marL="1928744" indent="0">
              <a:buNone/>
              <a:defRPr sz="633"/>
            </a:lvl7pPr>
            <a:lvl8pPr marL="2250201" indent="0">
              <a:buNone/>
              <a:defRPr sz="633"/>
            </a:lvl8pPr>
            <a:lvl9pPr marL="2571659" indent="0">
              <a:buNone/>
              <a:defRPr sz="633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672604650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619375" y="785813"/>
            <a:ext cx="8810625" cy="901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>
                <a:sym typeface="Arial" panose="020B0604020202020204" pitchFamily="34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19375" y="1964531"/>
            <a:ext cx="8810625" cy="392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nl-NL" smtClean="0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nl-NL" smtClean="0">
                <a:sym typeface="Arial" panose="020B0604020202020204" pitchFamily="34" charset="0"/>
              </a:rPr>
              <a:t>Third level</a:t>
            </a:r>
          </a:p>
          <a:p>
            <a:pPr lvl="3"/>
            <a:r>
              <a:rPr lang="en-US" altLang="nl-NL" smtClean="0">
                <a:sym typeface="Arial" panose="020B0604020202020204" pitchFamily="34" charset="0"/>
              </a:rPr>
              <a:t>Fourth level</a:t>
            </a:r>
          </a:p>
          <a:p>
            <a:pPr lvl="4"/>
            <a:r>
              <a:rPr lang="en-US" altLang="nl-NL" smtClean="0">
                <a:sym typeface="Arial" panose="020B0604020202020204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107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+mj-lt"/>
          <a:ea typeface="+mj-ea"/>
          <a:cs typeface="+mj-cs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5pPr>
      <a:lvl6pPr marL="321457" algn="l" rtl="0" fontAlgn="base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6pPr>
      <a:lvl7pPr marL="642915" algn="l" rtl="0" fontAlgn="base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7pPr>
      <a:lvl8pPr marL="964372" algn="l" rtl="0" fontAlgn="base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8pPr>
      <a:lvl9pPr marL="1285829" algn="l" rtl="0" fontAlgn="base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9pPr>
    </p:titleStyle>
    <p:bodyStyle>
      <a:lvl1pPr marL="241093" indent="-241093" algn="l" rtl="0" eaLnBrk="0" fontAlgn="base" hangingPunct="0">
        <a:spcBef>
          <a:spcPts val="773"/>
        </a:spcBef>
        <a:spcAft>
          <a:spcPct val="0"/>
        </a:spcAft>
        <a:defRPr sz="2250" b="1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178587" indent="-178587" algn="l" rtl="0" eaLnBrk="0" fontAlgn="base" hangingPunct="0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panose="020B0604020202020204" pitchFamily="34" charset="0"/>
        <a:buChar char="•"/>
        <a:defRPr sz="1969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panose="020B0604020202020204" pitchFamily="34" charset="0"/>
        </a:defRPr>
      </a:lvl2pPr>
      <a:lvl3pPr marL="178587" indent="-178587" algn="l" rtl="0" eaLnBrk="0" fontAlgn="base" hangingPunct="0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panose="020B0604020202020204" pitchFamily="34" charset="0"/>
        <a:defRPr sz="1828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panose="020B0604020202020204" pitchFamily="34" charset="0"/>
        </a:defRPr>
      </a:lvl3pPr>
      <a:lvl4pPr marL="1125101" indent="-160729" algn="l" rtl="0" eaLnBrk="0" fontAlgn="base" hangingPunct="0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panose="020B0604020202020204" pitchFamily="34" charset="0"/>
        <a:defRPr sz="1547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panose="020B0604020202020204" pitchFamily="34" charset="0"/>
        </a:defRPr>
      </a:lvl4pPr>
      <a:lvl5pPr marL="1446558" indent="-160729" algn="l" rtl="0" eaLnBrk="0" fontAlgn="base" hangingPunct="0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panose="020B0604020202020204" pitchFamily="34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panose="020B0604020202020204" pitchFamily="34" charset="0"/>
        </a:defRPr>
      </a:lvl5pPr>
      <a:lvl6pPr marL="321457" algn="l" rtl="0" fontAlgn="base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charset="0"/>
        </a:defRPr>
      </a:lvl6pPr>
      <a:lvl7pPr marL="642915" algn="l" rtl="0" fontAlgn="base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charset="0"/>
        </a:defRPr>
      </a:lvl7pPr>
      <a:lvl8pPr marL="964372" algn="l" rtl="0" fontAlgn="base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charset="0"/>
        </a:defRPr>
      </a:lvl8pPr>
      <a:lvl9pPr marL="1285829" algn="l" rtl="0" fontAlgn="base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charset="0"/>
        </a:defRPr>
      </a:lvl9pPr>
    </p:bodyStyle>
    <p:otherStyle>
      <a:defPPr>
        <a:defRPr lang="nl-NL"/>
      </a:defPPr>
      <a:lvl1pPr marL="0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nl/url?sa=i&amp;rct=j&amp;q=&amp;esrc=s&amp;frm=1&amp;source=images&amp;cd=&amp;cad=rja&amp;uact=8&amp;docid=rmiOBdZ6BtvxzM&amp;tbnid=ZZAnykyRKgklwM:&amp;ved=0CAUQjRw&amp;url=http://atotz.net/homepage/welkom01.htm&amp;ei=U2ypU9-GKoiEON7ZgIgP&amp;psig=AFQjCNG7703kKxkQ-ILRSudpPITaqyxxQA&amp;ust=1403698631915157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X5C2SAvUOI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C2VZkghZUw" TargetMode="External"/><Relationship Id="rId2" Type="http://schemas.openxmlformats.org/officeDocument/2006/relationships/hyperlink" Target="https://www.youtube.com/watch?v=aNndd8_TUj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ZtpYOvg-oJ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LoKNZduwkA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p-AQ4MvEQ4&amp;list=PL7x5F9xYmncqaDL4m8N7WDK2WXuYl7Z5S&amp;index=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dirty="0" smtClean="0"/>
              <a:t>            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75867" y="1428750"/>
            <a:ext cx="7920633" cy="1898675"/>
          </a:xfrm>
        </p:spPr>
        <p:txBody>
          <a:bodyPr/>
          <a:lstStyle/>
          <a:p>
            <a:pPr marL="0" indent="0" algn="ctr" eaLnBrk="1" hangingPunct="1"/>
            <a:r>
              <a:rPr lang="nl-NL" altLang="nl-NL" sz="4219" smtClean="0"/>
              <a:t>BLM 1AB</a:t>
            </a:r>
            <a:endParaRPr lang="nl-NL" altLang="nl-NL" sz="4219" dirty="0" smtClean="0"/>
          </a:p>
          <a:p>
            <a:pPr marL="0" indent="0" algn="ctr" eaLnBrk="1" hangingPunct="1"/>
            <a:r>
              <a:rPr lang="nl-NL" altLang="nl-NL" sz="4219" dirty="0" smtClean="0"/>
              <a:t>VAKLEER K1 Hoofdstuk 1</a:t>
            </a:r>
            <a:endParaRPr lang="nl-NL" altLang="nl-NL" sz="4219" dirty="0"/>
          </a:p>
          <a:p>
            <a:pPr marL="0" indent="0" algn="ctr" eaLnBrk="1" hangingPunct="1"/>
            <a:endParaRPr lang="nl-NL" altLang="nl-NL" sz="4219" dirty="0"/>
          </a:p>
          <a:p>
            <a:pPr marL="0" indent="0" algn="ctr" eaLnBrk="1" hangingPunct="1"/>
            <a:r>
              <a:rPr lang="nl-NL" altLang="nl-NL" sz="4219" dirty="0" smtClean="0"/>
              <a:t>18 september 2018</a:t>
            </a:r>
          </a:p>
          <a:p>
            <a:pPr marL="0" indent="0" algn="ctr" eaLnBrk="1" hangingPunct="1"/>
            <a:endParaRPr lang="nl-NL" altLang="nl-NL" sz="4219" dirty="0"/>
          </a:p>
          <a:p>
            <a:pPr marL="0" indent="0" algn="ctr" eaLnBrk="1" hangingPunct="1"/>
            <a:r>
              <a:rPr lang="nl-NL" altLang="nl-NL" sz="2800" dirty="0" smtClean="0"/>
              <a:t>Docent: Lodewijk Danser</a:t>
            </a:r>
          </a:p>
          <a:p>
            <a:pPr marL="0" indent="0" algn="ctr" eaLnBrk="1" hangingPunct="1"/>
            <a:r>
              <a:rPr lang="nl-NL" altLang="nl-NL" sz="2800" dirty="0" smtClean="0"/>
              <a:t>ldanser@deltion.nl</a:t>
            </a:r>
          </a:p>
        </p:txBody>
      </p:sp>
      <p:sp>
        <p:nvSpPr>
          <p:cNvPr id="3077" name="AutoShape 5" descr="data:image/jpeg;base64,/9j/4AAQSkZJRgABAQAAAQABAAD/2wCEAAkGBxQTEhQTEhIWFhUVGBgbGRgXGBgbHRgZFyAcGiAcGBkbHyojGCAlIRwYJDEhMSkrLi4uFx8zODMsNystLisBCgoKDg0OGxAQGzQkICQvLDQxLCwsLDUsLCwsLDQsLCwsLCwsLCwsLC8sLCwsLCwsLCwsLCwsLCwsLCwsLywsLP/AABEIAJ8BPgMBIgACEQEDEQH/xAAcAAEAAwEBAQEBAAAAAAAAAAAABQYHBAMCAQj/xABNEAACAQMCBAQCBQkFBAYLAAABAgMABBESIQUGMUEHEyJRMmEUI0JxgTM1UnN0kaGxszRicrLBJMLR8ENTgpLD0xVEVFVkg5Oio7Th/8QAGQEBAAMBAQAAAAAAAAAAAAAAAAIDBAEF/8QAMhEAAgIBAwEFBgYCAwAAAAAAAAECAxEEEiExE0FRcbEiMmGBwfAjM5Gh0eE0RAUUcv/aAAwDAQACEQMRAD8A3GlKUAqr8+8clto4Vg0iSeTQHcaggCs5On7RIUjGR1q0VDc18vpewGJmKMCGjkABMci/CwB6j3G2QSMjrVtLippz6EZJtPHUieTObzcO1tcKFuFBYFM6JYxgalz8LAkArnuCOuBb6xbjfKt/b+t4mnEbeia0LCVc7ahF8Q64IBbvtjNe/AvEW6RirNHdADGh/qJ1K7HOxDHrkaRv3Fap6VWe1U15ff1Ko2uKxZ+vcbFSqfZeI9mw+uL2ze06FR1wMOMqffY96tFlfxTLrhlSRc41IysMjtlTjO4/fWSdU4e8sFykn0OilKVWdFKUoBSoXi/NlnbZE11ErKcFNQLgkagCgywyPl3HuKqXGvElyh+iQaV/6+59CgbbrH8Tfa66RsPizV9emtn0XHi+hCU4x6sv99exwo0k0ixovVnIAH4msP5s401xG91cO69Wt49RTyQufLbSD+V3BLdRnA2r5ha44lNrjVr2VMgSsNFtCcLkL1VSfScDLHr06aDyt4fCGQXF5ILidWDJgFY4iP0VJOpu+o9MDAG5OuPZ6ZPnMvTy/ngplut6cItnBXc28Blz5hijL6hg6iozkdjnO1dtKV5rNIpSlAKVV+Lc+WkLlFZp2U4cQL5nlgYyXI22/R3bY7VOcJ4rDcxiWCRZEPdSDg4Bww+ywyMg7jNWSqnFbmuDiknwdlK5eJcRit4zLPIkaDqzkAe+BnqdunU1XuH+IFpJN5RLxavybyqUSX/CzdD2AOM42ztSNU5LKXAbS4LXSlKrOilKUApSlAKUpQClKUApSlAKUpQClKUApSlAKUpQCqR4rpD9DIaGN5pWWKIsAWUtnLqcg+hS7DHQ74xmrvWPeJvF2muzFHv5AWCPHq1XFzjJwCclFKjGMglx3FatJDdYn3Ln7+ZXbLEeDy5S5VnvkkmS7MUKuYo0aHWJBGAC5LMMgtkZGfhI6ivm+8OLtDq+jWs5A1ao2aJ8jfCgjrsMHUOvatZ4DwtbW2ht03WJFXO2Tgbk4A3Jyeneu+pPW2qTcXwRVEMdDELc3UE2iWS9tZWTKh5/MDrnfSWLqSDjPcZHvvIfSrr/AN43X/4f/Lq9+IPCDcWb6B9dD9bEf76b6dyBhl1Kf8We1ZzDcCSJZF6OoYfiM1uotVsNzSz38IyahTrfDeGe8vE7lBk8Ruj+MP8A5dRVnwu7vUBit7ieB2wHuLlvKbSfi0M5yMjYhCNtq+IrE3dzBaasCZ/Wd/yaAu4GO5Ax+Nbta26xokcahURQqqOiqowAPkABVV+p7JpQST8v4LaIOazJsynhXh1enYta2ijOPKQyt065OkdaguaeGva3LRsDOLdo7iLztJ86MbOrYUKSG1DptletbxVE8VuFkxRXi/Fak6xt6oZMB87ZJXAYDPZtiSMVUamU7MTfD4+/QsnTFRzFcouHCpo3hieEARuisgA0+lxqHp7delddZ94S8T9E1izDVbtqiHcwSbgjf1BW1LsNvT71oNY7YOE3EujLcsoUpSqyQqM5j4Kl5bvbyPIiv1aNtLY7joQQRkEEEEE1J0rsZOLygYzccKnsZEtZfKZWVzE8Q0hlj0g6o/sH1Duc717+H408X9I067aUtjbUVePBb3Iyd/nU34kf22y/U3P84aheRPzwP2ab/PFXrTm56fc+rT9TBGKjqMItPPPJsl1LHdQSDzok0iOXeMru3pwMxuSQNW4wBttVCuX82E+YoIyylTuNSMVP37g4NblWGp+Qf9bP/VkqGjslKDTfTGP3O6uKWJd5ofhLOz8JtS5yQJEGf0Y5HRR+Cqo/CrfVM8HvzRbffP8A1paudefd+ZLzZtXQUpSqzopSlAKUpQClKUApSlAKUpQClKUApSlAKUpQHLxS9WCGWZ/hiR3bvsgLHA79KyLw6smuOIo8m5gV7iTfI8+4yAN85CqWxvkYTfrVx8WbrFokOcefNGp2BBRPrGznpsn8KeE1gyWjXDgBruQyjGMiLAWME99l1D21465rbD8PTuXfJ4+S+2VPmaXgXalKViLT8IrE7eDyxcRZyIbiZAcY2Dkjbt1x+FbbWN8StfLvOIx6sjz9f/1kSUj8C2Pwr0NA+ZL4fX+zJrF7CfxOnwvttfEp5NsQW4XGN9Uz5yPbAiI/7da3WceD0S5v3wNXnIue+lY1IGfYEsfxNaPWbUvNjL6ViCFeF/aLLG8T/DIrKenRhjbO1e9KoTwWGH8qTtZX8AkJykj2UpOoagT9U5GCcMQhH+MHOK3Csd8U+GYu5AmV+kweYpAxia3OMhv0sFN+o0rWoct8T+k2sFxkHzY0Y6QQNRHqAB3AByK26v2lG3xX39SmrhuPh9SSpSuDjHGoLVNdxKsa9Bk7sfZVG7HrsATsaxpOTwi476VBcJ5xsbg6YbqMuSQEY6HJAz6UfDMMdwMbH2NTtdlCUXiSwM5M78SP7bZfqbn+cNQvIn54H7NN/niqa8SP7bZfqbn+cNQvIn54H7NN/nir0/8AVXk/VmJ/5Jr1Yan5B/1s/wDVkrcqw1PyD/rZ/wCrJVeh92fy+p3WdF5l/wDB780W33z/ANaWrnVB8MOKQ2/BrZ55o4l1TjMjKoJ86U4GTudjt8qnOG882E8ixR3K62+EOrx6ugwpkUAtv8I3O+2xrLZXNzlJJ4y+41JrCLFSlKoJClfhOOtVo8/8OEnl/TI85xq9Xl5xn8rjy/x1ddutTjXKXurPkcykWalfgOdxXxPMqKWdgqqCSzEAADqST0FQOnpSo3hPH7a5Mgt545TGQG0NnGRkEH7QO/qGRkEZyDjp4jfxwRtLM4SNASzN0AH8z8upqThJPa1yDppXHwnikNzGssEgkRuhH7sEHdTkHYjO1ePF+P21roFxOkRkYKoY7kkgZx1wCRlug7kUUJN7ccjJJUr8Bz0r9qIFKUoBSlKAUpSgMi8ZbpmuBEoP1dqzLg9XuXMQ26DGg7/3z0rUeD2oighjChNEaLpGMLgAYGNqx/xKQm64kwJysUGn5aU17e2+/wB5rYuFSaoYmJyTGhJ65JA3zW3UrFVa+Hrz9Smt5nI6qUpWIuFZFx/84cR/xw/0Iq12se4rOJL3iLrnHnKm/vFGkbf/AHKa3/8AH+9Ly+qMur/L+ZOeDvS//aF/ppWi1nPhA4BvlyNXnI2M76WjUA49iQwz8jWjVm1H5jL6vcQpSlUkzP8AxYtlzYTEnUs7RDfbTLGzHI98xJj8a6PCK6Js3hOf9nnkjGf0dnUL7AK4H4V8+LKZish/8Yn8IpjUf4RzN5/EY8+gNBIBgbNIJFY567iNNum3zNb5LOlXw/n+yjOLsfAnPEfic8MMCW8vlNPN5bOFBZV0O5052BOnGe2azS7836TEkKfSLmbUNcz+ttCl9Ksdkzg4Gwyd8bmtC8UPhsv2r/wZqpXC/wA78P8A1kv9J6voezT7l15KbfauUH0OZwsjNBdW5SVfijlUBsH7Snoy5GzA4qwcncySWtwsE8ryW0xVI2fLtFKxCqpbqUbYZPQ/eTUn4vGIRwMGxdrIDCqgFpF6OreyY3J2AIHeqvwPgL8TlKqStojYklHV2U58uI+/u/b7667I2Ubp9H98ffwOKuVduIdCzeJH9tsv1Nz/ADhqF5E/PA/Zpv8APFUz4iri8sh7Q3PUk94epO5qG5E/PA/Zpv8APFUf9VeT9Wdf+Sa9WHQkeS2f+tn/AKslbjWGp+Qf9bP/AFZKr0Puz+X1O6zovM4+UOWrq4QNbRJJHEWWOW5ZlTBdiy26hW2DFst79/bulRnEkVzFpkibTIh6qwwwKsOxBVlYdiDU34c852ttwyCFmeSdfOPlRIzH1TSEZbGhDgg4LDYg9xmv3V7Nc3EoSINd3UgJjQkrEqqETzH6LhUBZu51YHatUZ27pOzhLp+voQuri8bfeNA8KuKvLbSQyMXa2kMYdiSWQgOuok7kBgM/IVYOY+PRWcQlm1eptCKiszO5DMFAA2JCnc4G3WuXkvlpbG38vVrkdi8r4xqdvb+6OgB7CojxS/J2X7Yn9KevOhGFt+O5s1tuMM96RSOYOK3d7NBHIFBnYJHa+YREh0kkzOozIeu2NO+MHrXzMkkL/RbuBYnwSo9LRyqDjVGw2I6bHDDIyBX7b/nPh/6//catR504VHcWkvmLvGrSRsNmR0BIZT2/kQSDtW2y/spqCWI/Ayxr7avc+pnfLnMr8NbEhZ7FviG7NbHpqTuY8dU3xgEdwZHxC4LcSOt2pa9tCuryVYYiXAOtEBxOpxnuRsRntUr2QvZB2+J4dRx7lMmtp5V/sVp+zw/5FqGol2Nisj17/vx+JKhuyDjIx9SsmmaF2jdMhZI/S6diD/qprkfiskzNcXnmzpG/l+eyqIYnXBwY02jP1i+sjfJwdjU9xUYuuIY/9o/nFEa9uSFzwfjGRn6y6/oR1pnY4qMvHHnz8SquGXKvPCISS4a1Ml1bTNbuV9ZRVZXUb+pGBBI3w3XeviFiH0XccguJkDBp2DtLG24KMCVxufQOhztXjx3+wn9R/uVdeeFH0fhJx9tf6D//AM/dXZTcbFHxzz38I5CO+p5fQ4uRuMy211BZKQ1vOzgK2cwlUaT6ts/AdPwnpnYjpWr1jHBPztY/rJf6ElbPXmaxJWGvTSbrTYpSlZC8+XcAZPT/AI7VHW3G4y3lv9W5BIVtsgEjYnGTjBI7aqk6h+N8uxXTxtLn6sOANvtjB69+n7h88jjz3EuDncV+1WYuH3VoFEEgmhAx5cpVCu+2h1Xpp23zuB77evLfN0F2FUHTMc5jIbbT1wxGGHzFcyG0iic3IGvr5D3EH8Y8VbfCq+8zh8cZI12xaFwARjyz6M565jMZyNsk/MCr84TQvxAywyI4dBDLpx6Zo8uuoj4iyNjPbysZ7CN4TxduH3JuAGaCQBZ4067fDKo7ldwRtkH5V604dtRHb4L9uDHGey5p9GbQxwMnoKin5kth/wBMp3xtk/yH8fkazvmTn93cxxMDExID7oNLDudWDsfbt864uCcQmuQYogMaTkhQFUDqSdsDH8/nXnRimss3QxJZNehv42UsrhgoDHG+ARkZA+VY5w+UyRyTHGZ5ZZdgQMOxKkA7jK4P41YeP8Zj+j/+jbJtRVVjnmUYVEUDUobGHdxldidOWJIIqrcX4isKhVUkDChVGSe2AB8v5V6WkqdcG5d/p/Z5+rnuahEl/Di88ribRnZbmDbYkmSA5AyNl9DSE5/RH3HXawwhh5U8JAljZZIz2JHUHbowyPxrWeAcwxXQ9DerG6HZlPdWGeo6Z74yKz6up53ot01qcdveTOa/arltxHzDLpbAEuF6bgDoffp1rh4zzh9FaQFTLIwHlRKdy/z29K43LkgDT0yd80apSeI8s0SlteGQviBdCW/hjByLWJ3fc7PNhVBHTIVWIPzPSvzwkH+08Qbs30dQfcoJSw/DWv8A3hVemZlV3lYNNMxeRhnGo9lzuFUYVR2Cip7w6jEQSV1AW4bXrIILNnQg1Z+EArgYG7nGcmt+qxXSq/l9WY6pb7XPuJHxNvYy9nDr+sE+vT30+XKufuyaoPFrqSG4iliz5g1hSACQSBv6gQO+5qT5luUueKGWFmYQlo5S4ChWj1KFTu4yW3x271Bc2JIR6A2gn1leoX+ePep1wao2zXjx34K7pZuPGa/aeTLs82wWWVSAzBc4iibGy7nLYzue/TbOB8bs1tA8RWC2i9A14jVdOB3+Zxnuc1hXDeWZRbyXSsIo4lLjLjLdgAvQk7ADOSTjrtXbwq0muS0OoiND58pVSyQBVP1rJjLSMAdMQzuASPbFFWXzzPiC/b4eZdW5RfTqaB4gTq93ZMjBl8i4ORuCGMWCD3+E9Om3uKqFvxGS2vDPEAWWJgcjPpZhnbI9h+4fPPzwp1kaMwAraQJIkOo7trYMz465cjUc4xsAKiOZY3WVZlLKqqwLKM9SPi+RrXbCa02xLlZ8+r+hROebWzQrHn+WHBuProm3DKFDDIGFGMZwc9s796rFrLqttanZnlYfc0jkfzqqreFlRXViFOr07A57n2xt8qs3DQfoaZGPjP73Y1R/xqntnu+H1OWzcks+J4cFeaKC3lmbMd2JApIA0SJJIuk4A2ZFVge5z8qm+XOLGwvBJ/6vcFUmH6DkgJL0J/ukezZPSpDhcCzcKWFwqxtFEGILF9SiPRKmMY0FfgGckb76s19IyRJb3C/WxnRKp7gjKsPkykN+NaoWRvjKL7vTuf38C2a7OSsj0N1qk+Kf5Oy/bE/pT18eHXFna2NtI+qW32UnYmH/AKM/3iB6Sf7ozknJiOdOLxzzxwIQzxPHK5HQELIu5zjOH6DJ9+lZdNVKN+PA0WWRdb8iBtvznw/9f/uNWv8AMH9luP1Mn+U1jrTLFeWtxIdMUMpZ20s2BpYdFBJ3I7VrvFrhJLKaSNgyPBIVZTkMChIII613Vp9pF/fUhpX+GYnN+b4/2cf5K2jlqZVsLVmIAFvDuf8AAtYnczAWEYJA/wBnH+StVWwEnDbNsgaIoGOTgMPLAIJ7jfp8qt1/LXmyOjXXJS+ISq9zfspDKZ9iDkH6qIbHv3rp5G/NHGP1l3/+ulRdvIrfSGjxoMh0kdCAqjK+4yDTljj0MNhxG2dvrJ2uCgAJJaSMRKukAncrnPQZ3xjNW3J4gv8AyRqaVsyO47/YT+o/3Ku3O/8AZ+E/rE/oPVL5hQiyIOxEJB+8LVw5zuFaPhcQYGRdEjKOqxmF1DEdgW2z71KxZuj8/QhS/wAKZC8E/O1j+sl/oSVs9Yfb3og4haTMGKo8pIXGd4pB3IAxnO5GwNaSLW8unDSn6NCj7Rjd5FA2JZXwNyPSR2PyNefrffXl9WaNL+WiZk4vCraDKobJHfGRjYnoOo713VB8s8vLaxshw5LEhiNyp3wc9wS3c9vwnKyGkUpSgKx4jSyrYTNF2A1466MjVj8M1kfC49StliGIODHsw26kj4RW/wBxEHUqeh/5/wCR3rFeaeCtYzeSh+qkGoHGCcdVyNv9cLVNsc8mXUQ53FP1AyLpmC+pRjGkKcjDfPB3/fVstbvWWU7SIcOvsfce6kYIPcEV6cg8rJdXk8kijy0ypGAQWdeoHTIztkY67GpXmrlryUBnLlIto542w8KFlAGkgiQHYFT75BrZor+yW2XR/sUqhyhkhG4RATqwVPfScZP3dK9WsIyAskksiLnCPK5Uauvpzjf2rpsOUL2UAwT2kqEAguZYnwQPijVHA3zuGOfl0rpl5B4mRsbIf/NmP/g16i1MFzlEewu6Z/cjpbtI00xgKoHQAAAfIdKk/Dbgf0ucX0gBt4taxAjPmS/CXwfsqCwHuxz23luF+Fiala9uGnwc+Uq+XEcYI1DJZ+h2Jwc9Kv8AFHHEgVQscaAAAAKqgbAADYD5Vk1Gq3LEf1NFOn2PLMe4xwxrCf6PIfqnLNbv20E58pvZkyAOxGCO4Hn5SFg+6uuwdGZWH3MpBrSeN3lvcQhG8t0kYKNYyp7E6e/cZ7HfsKpPMXKBhB+hyM7g/kpPUNP91ydX8+lXVarK9rr6lNtHtZgcFvHo+G4mB3ORIc5Pz618B448lRlj1Yksx/xMxJP76iLwzQj60wq+doyZdZ+eAhAH/aqQ4LwxJjm4uHC91hjbH4yHcf8AdFWLUQS4I9hbL3vU43t2u2MQcIvSSQnAUfog9NZ/gMnfYHTL7jlvb2+ppFSGKPQsUMmsuAAFCkAMCBqwQQehzttBc28xjhlvbiwgi0OWHqzjGM6sDck53JrI+K843V24WdxoTdYo1CID9wGT17k1ndUr5JviJfD8NYROcQmee786T6tp/WjIRgrgbBgPX0GQR1zXddcSa3m8mT1kBMsmNmYA6SpOcjI6e/SuJbh47FfLAMonRrcadRDvnUoB+WG9tq4uFcGuXeU3Eehw48yac4CFv0f03ydgK1uaXHgVbNyyydseDyXsyJa2vls/qe4eJkWNf08MB5rfojffG4G9bTy5wGGyhEMC7ZyzHdpHPV3b7RP8AABsBXpwBWFvEGOSFAzknI7ZJHWpCvLv1EreH0NldaguCmcw+HsMpaW0ItZ2OSUH1bnbOuIEAkgH1DByc71ROIQ3Fo2i7hKnBIkTLxMBt8ePT9zAdRW3VXue7B57R44wGY7lCwXWo+IBj0JGQD033qdGpkmot8ehC6mMlnHJiM1kZlle0iwPSsjelU3OrYHcE4O6jB716WXH8xFZidSHTqxs/wAh21fL8airjik1lNMsccmkx6JopVb0jtn2Kk7NuOtd3NSLGsCIAI40GNJ+KRwGZz7nfAPsK9Xdl7TJKHCyaNyFYSQo0N3Bm1dtUSMqSCLVqZtRz8LNghQGwWB23x3c98uCT/brYHzYk0ug6SwqegH6S5YgjrjH3ZXy34g+VpjnsoLgR7BvgbAyMsDlXPzxW3cA43FNZxTafIV1yEJACDfYEbdq8yStrs7R/wBGrrHazLAJ5MS26Oqbr52WRSrdVyMM4OM4G2QN65FtIkYPIWcqMFgdJQd9CjZd8e+ehzV35q46ujSJo5I89sAr7HV3FVjjduqxMIwJJJECkxkOrYIOpSNwc9j86jbq55SXf4CupRXT9T8vnaAhXZZVIBWSPfY74dR8LfwOO3SuS0NwS0Nkl6BMCrRxqyxMGxk6pBpi6bsuD1+dXm44cohAjRDiMFtWxLY3JODp71cuBzRCGFEbYqMZwCxAyTt1PUk++aternFdDkaIbsxbKfyd4dLH5c19pkkQKY4Rkxwaenf61xt6jsMbDvV64jYJNE8MigxyKVYbdCMbf6V00rHO2U5bm+TQopLCMQ4/bScOPk3TZix9TPjAdR9lsdJAO3fqO9fvLHJdzcmWYQ+QmC0LTalkM2NtIwcRHowIzvsM5rbGQHqAfvrk4pxWK3QvM4VR79d+mB88VolrJtLjnxKVp4JtmF3t8x1wzwuJ0VvNh6kADJIwcFcbhs43rggM0kokeVfObvks2gfZkAGGAA7ff13rWJ4puJuFaIx2gPrD+l5MdF2zt32P49qza84I1lc3CNuyKrId9lcnTgkb4wQfuqjUaucnFx4x9/oZrKtnToR/F+LOVK+WAfcnK57FCNzv0OxreOT43WygEkjyNoGXkILnO41EAZIGBnrtuSd6ynkXl9r+489tKxxONY7lhvsOn4/8BnbUQAYAAA7CuTvnavaNGnhtWT6pSlVmgUpSgFQnOfCPpVnNECA2klCegZdx92/ffr0NTdKHGs8EFyVw8Q2qYBBk9bZ/SbH+gFThFftKBLHBAcZ4W6kTW2zqQfL6BhtsCB6en3btscnPOeaZEGqexmRcb6cPj3PbYb799tt8VZ6/GUEYIyDQFOg8Q4ZGURQXDrkh2EbHScekAKDnJxudIAySegNV5r52WaR4sSJH8OhyED4O7MOuN+nyGfar7fcESKRrq3XTJj1Kh0rJuGOoAHJOP4nrk59b/gdveKpljBAJ2+YOCD74wai8lcoSksZMusZJLklVKsAAqpCM6FHTLds7Z6b1beWuF3CiRrgSBV+EuQWIHbrnB7bVZeC8r21qxa3iCEgg476iD0+WMD2GfeoPm3nNre4FvEqsdGpicnTkkAYB2/GrHa4x5IuMYRzJnhzdw+O4S2Qga2f056hcZJ/Db99c/CbRrVGT0kasMO+fc9sEVxcq3qXV3KNemdc6YzvpUaSQrZ2BJbbBwBufeyLwiZ1mMg8tiAQT6hsN+hydsbj2NTjYmsncuSWCl8ycDfiRVLZHUxE7kJ5QO2cljufYD51ROYuSXsJYxMyOsmd1YAq2NWGyfSNzvn7J+WdN5o5kvLbyYoPKgxHk61L6j3zjGjB/g3bpVY8QJPpq293cMY4o8xSiNQzpKT8Kg4xqABBPTXV2lvfaKL6FcsPPiQsfD5WNu0V0Y445NBlTLEO4OgKDjWdiMnpkVXEvrhnLGV3ZZSoMzN6STu2lshD3O22KnONcS8+1EcS+Rbo6eUoOWMmca3YfE/f5Zqe+lwwXsV08a6mSKV8kgGQZViuAd9ieh/jW22ezMpLuIJ4WGbbweMrBEpzkIuckk5wM5zvXZXBwXisdzEJImyD8iP4Ht/wNd9ePnPJsTTXAqq+Jk8kfD5njQPpHrU907kfMbEe3XerVUVzLeW8cD/SQrIw+Bgp1kbgANsTnB/CpRkoyUn3HJ42vJgXDeY755fJE8YEkbDF0FYFN20FgMsRvjOTiuGWGVrdFm2KLuBgkL9jA9sYxjtUzxGyiitLyaAkSOVgBYj6uIAO4U98rgZ9jXBxqeKdEimYRSxKqxz4yjoo2SXG6nfZumRXsLGW4rgx9UkR3AeS7ueM3EERaMZznPq36jA7fvrYOUYEjgjt5SZHgB9OhgF3PVW6kHbO/SoPkvj0vD+GRqsYmklkYxgvhBGMeotk7Y6DA6VZeE82PcRZa1UXDOEyhBQ75+M4OQNIwe5GDXnW6hubi3wWrHc+SK5u4C0z6lQINJJA/RHfA2BPauzhNvFbW8QjVV1LksAMknfdqnLu2l+kKiqSXXd8elQo7/v6fzxmqze3MVrP5ZbzBHhxHqJCMSwOpu2MZ04+1VU7Elkm5bY4Z5caebUYwWjjkCEehvrCwJxkjb309Tg1G300sWlXBxGdcckbEMmdiCCcjPtWj8n80LfI7BNBjbSRnVv3wcDI+fzHTpXBxfw6tbmVppWkLtnOGwPlsBjb+PfNclY5RwiLhlZizh5S59jcvHdTgN8Ssy6Bo7g42BHX8amU58sCMi5XvtpbJxtsMZOe3v2r4seXrTh0TSKm65Osgat9hnGM18cL5NTW8t0EkdgoRQukQouQETScYAKjoMaetV8lkVNLDZ6XXOcXqWFJZG2wUT0+okAliQAMjHuegBO1fVhwU3H1t/HG5ONEZGpVG5yynYn1YxvjSD1O1kxX7XSw+UQKMAAD2Ax13qjeKXBfNh8yMHzDpTC911Zz943xV7r8Kg9RQjKKksMj+BcJS2iWNFAwADgnGQMbZ6DqcDAySepNSNKUJClKUApSlAKUpQClKUApSlADUXwaX1TqD6RIxXOxGSQwxgbagxB3zqqg+I3FpjdiGOUosQQ4Bx62Gd/fYjHt/LzuuZJYeHH63NzLMAX9IYr1J9iNIA/Hvvnu0yf8AchvlHwNVVgdwcj5ViviSphv5GZtSsqv7AE+kK2OuMdduo77m3+FfHHnjkjkYsYyNzknB6eo/Gfc9dh71bouFRiZpsZdhjJx06/w7HrgkVGUc8MswroJmf+GXK06y/TLhdJKkAHOrfO5Ur8x3HXvU/wA/3U7Ri3sy3nvgEpn6sPkBmYfD3x/hq30ptWMFirSjtRWbqNLeJJLshsiNXDev1KDuuR1yck/Lv1rw5h4ZHxLhxit9OhsFCf7p7d8/fjrvXdzfwf6RGpVNToTpGrAww3z79B868+XbOVZCzppGkZ3+1gDA6Z756jYVFWTjasLjxJbeDC+I8n8QgQS3MOYI2AwCSN/tbDZQcZP3V668quTlY4yVYD1D1YIBH35x86/oy7tUkUpIoZT1B/52PzrOuN+GPq12koQb/VkEqOp29X3DHTertTdZcuengZbaG/dODwQkOq5HrK6sBmzgkYznGxPTBO+59q1qqZ4eWk1sJbadUVgfMXSw3V8duowwbf5/vudVQWFgvqWIJMViviVdluINE0p0IinS41A6s5KDoBkhQcZyp3raqy/xItJbi8VYLfW0carryB6nJcL88BM/iajasxIaiLlDCM24vcBYWg3WNHfOliS2wBOTt7bdNjUfa8AvbkRRm3fSwUI5GMqTtv3GdvYZ3xWn8C8MJGKyXbDZs6AfdhkEgdcZwf8AkavFGFUKOgAA+4Vqo1NlcNrI1VPHtEJPw60igRJ1iRQqr6iBnR69Oo7kA5OM1D8XSWO0kksowCHj0Kiqv1YK68Yz8W+CcHv0r95+TWukRlmGnBA+DJ3Or7OdvwNTHJfDHt7RI5M6sscE5IBO2T92Nu2cZONRyRnKTkmsGiUeD65R4kZ7cMxywOD7/jWX85cJezuZW0/VXLk6xgdgcbkkYJP34rZo7ZFZmVFDN8RAALfeR1r8urRJBpkRXHswB/nU5RyiuyrfHDMu8GIW865fUMY04xgs2QdRxt0xvvnV2xvq9QvC+ALb3EksRCpKDqQDA1DTpIHyGv2+Lv2rHiJzfLbOEtymYxqbvueitv6Qdz+6pRXcRlONFa3Fsvow88aMRgDVpIBJCFSTv0GTFvvv++pWs95l5jm8uCW3IDSQ6myMlQ2k+n9HJB7n4flv1eGfMkt0skc7hpI8YOMFl/SP7wPw/d3ByOphKzs11LxSlK4aBSlKAUpSgFKUoBSlKAUpSgFKUoBSlKAyvn6wIvs6AVkRGy5OMglSB79jj51UeYlJ8pFBLE4HQZ6DYfZXP8q0vxOgxbiY6SySpo2xhWwpVjn1b6m6bbe2aqHKvL8lzeRzFJPIj2DsMa8blgSMdT07/wAanng8ezT51Diu/n9S+eHfLv0S1UPgyP6mO+fVvg5AxjpjHbvVqpSoHrxSisIUpSh0UpSgFKUoBSlKAV8ogGcADJycDqfc+9fVKAUpSgFKUoBSlKAVnHizwRzou4lyEBWUAb6eob8N8/fWj15XMQZGUjIYEH8a6iq6pWQcWYai/wCyxqMkYO269Cfhbp/2TVo8HLY67mT1adkwcdRg/wDP4+9VXikUtqs0EgIMRLKD9uNtsqx2yMb1qvIfDHt7ZVJBVlVhu2rW2dRIOyg+nAH97PXaUjztDW+0zLqiyUpSoHrClKUApSlAKUpQClKUApSlAKUpQClKUBG8Z4WJ/LDdEcNjOB3GehyRnb/TrXbbW6xrpRQqjOw+e5r1pQ5gUpSh0UpSgFKUoBSlKAUpSgFKUoBSlKAUpSgFKUoBSlKAj+NcIiuU0SprABwPmRjbPQ/PtX5y9YNBbxxM2ooMZ2/0Az9/U1I0oc2rORSlKHRSlKAUpSgFKUoD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678412" y="-642937"/>
            <a:ext cx="2678906" cy="1339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>
              <a:defRPr sz="2800" b="1">
                <a:solidFill>
                  <a:srgbClr val="FFFFFF"/>
                </a:solidFill>
                <a:latin typeface="Arial" panose="020B0604020202020204" pitchFamily="34" charset="0"/>
                <a:ea typeface="ヒラギノ角ゴ ProN W6" charset="0"/>
                <a:cs typeface="ヒラギノ角ゴ ProN W6" charset="0"/>
                <a:sym typeface="Arial" panose="020B0604020202020204" pitchFamily="34" charset="0"/>
              </a:defRPr>
            </a:lvl1pPr>
            <a:lvl2pPr marL="742950" indent="-285750" algn="ctr"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2pPr>
            <a:lvl3pPr marL="1143000" indent="-228600" algn="ctr"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3pPr>
            <a:lvl4pPr marL="1600200" indent="-228600" algn="ctr"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4pPr>
            <a:lvl5pPr marL="2057400" indent="-228600" algn="ctr"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nl-NL" sz="2250" b="0">
              <a:solidFill>
                <a:srgbClr val="000000"/>
              </a:solidFill>
              <a:latin typeface="GillSans" charset="0"/>
              <a:ea typeface="ヒラギノ角ゴ ProN W3" charset="0"/>
              <a:cs typeface="ヒラギノ角ゴ ProN W3" charset="0"/>
              <a:sym typeface="Gill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5869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7279" y="390487"/>
            <a:ext cx="6322070" cy="1100315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>
                <a:solidFill>
                  <a:srgbClr val="003274"/>
                </a:solidFill>
                <a:cs typeface="Arial" panose="020B0604020202020204" pitchFamily="34" charset="0"/>
              </a:rPr>
              <a:t>Taken van de groothandel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7279" y="1667865"/>
            <a:ext cx="6322070" cy="4358576"/>
          </a:xfrm>
        </p:spPr>
        <p:txBody>
          <a:bodyPr/>
          <a:lstStyle/>
          <a:p>
            <a:pPr marL="330336" indent="-330336" eaLnBrk="1" hangingPunct="1">
              <a:spcBef>
                <a:spcPct val="4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 dirty="0">
                <a:cs typeface="Arial" panose="020B0604020202020204" pitchFamily="34" charset="0"/>
              </a:rPr>
              <a:t>inkopen van de goederen</a:t>
            </a:r>
          </a:p>
          <a:p>
            <a:pPr marL="330336" indent="-330336" eaLnBrk="1" hangingPunct="1">
              <a:spcBef>
                <a:spcPct val="4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 dirty="0">
                <a:cs typeface="Arial" panose="020B0604020202020204" pitchFamily="34" charset="0"/>
              </a:rPr>
              <a:t>verkopen van goederen</a:t>
            </a:r>
          </a:p>
          <a:p>
            <a:pPr marL="330336" indent="-330336" eaLnBrk="1" hangingPunct="1">
              <a:spcBef>
                <a:spcPct val="4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 dirty="0">
                <a:cs typeface="Arial" panose="020B0604020202020204" pitchFamily="34" charset="0"/>
              </a:rPr>
              <a:t>aanhouden van goederen</a:t>
            </a:r>
          </a:p>
        </p:txBody>
      </p:sp>
      <p:grpSp>
        <p:nvGrpSpPr>
          <p:cNvPr id="7243" name="Group 75"/>
          <p:cNvGrpSpPr>
            <a:grpSpLocks/>
          </p:cNvGrpSpPr>
          <p:nvPr/>
        </p:nvGrpSpPr>
        <p:grpSpPr bwMode="auto">
          <a:xfrm>
            <a:off x="3598159" y="1626760"/>
            <a:ext cx="6729946" cy="4160963"/>
            <a:chOff x="1156" y="981"/>
            <a:chExt cx="4492" cy="2721"/>
          </a:xfrm>
        </p:grpSpPr>
        <p:sp>
          <p:nvSpPr>
            <p:cNvPr id="7244" name="Rectangle 6"/>
            <p:cNvSpPr>
              <a:spLocks noChangeArrowheads="1"/>
            </p:cNvSpPr>
            <p:nvPr/>
          </p:nvSpPr>
          <p:spPr bwMode="auto">
            <a:xfrm>
              <a:off x="2760" y="2160"/>
              <a:ext cx="1285" cy="363"/>
            </a:xfrm>
            <a:prstGeom prst="rect">
              <a:avLst/>
            </a:prstGeom>
            <a:solidFill>
              <a:srgbClr val="406597"/>
            </a:solidFill>
            <a:ln w="28575">
              <a:solidFill>
                <a:srgbClr val="406597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groothandel</a:t>
              </a:r>
            </a:p>
          </p:txBody>
        </p:sp>
        <p:sp>
          <p:nvSpPr>
            <p:cNvPr id="7245" name="Rectangle 11"/>
            <p:cNvSpPr>
              <a:spLocks noChangeArrowheads="1"/>
            </p:cNvSpPr>
            <p:nvPr/>
          </p:nvSpPr>
          <p:spPr bwMode="auto">
            <a:xfrm>
              <a:off x="4469" y="3339"/>
              <a:ext cx="1179" cy="363"/>
            </a:xfrm>
            <a:prstGeom prst="rect">
              <a:avLst/>
            </a:prstGeom>
            <a:noFill/>
            <a:ln w="28575">
              <a:solidFill>
                <a:srgbClr val="40659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detailhandel</a:t>
              </a:r>
            </a:p>
          </p:txBody>
        </p:sp>
        <p:sp>
          <p:nvSpPr>
            <p:cNvPr id="7246" name="Rectangle 12"/>
            <p:cNvSpPr>
              <a:spLocks noChangeArrowheads="1"/>
            </p:cNvSpPr>
            <p:nvPr/>
          </p:nvSpPr>
          <p:spPr bwMode="auto">
            <a:xfrm>
              <a:off x="4469" y="2614"/>
              <a:ext cx="1179" cy="363"/>
            </a:xfrm>
            <a:prstGeom prst="rect">
              <a:avLst/>
            </a:prstGeom>
            <a:noFill/>
            <a:ln w="28575">
              <a:solidFill>
                <a:srgbClr val="40659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detailhandel</a:t>
              </a:r>
            </a:p>
          </p:txBody>
        </p:sp>
        <p:sp>
          <p:nvSpPr>
            <p:cNvPr id="7247" name="Rectangle 13"/>
            <p:cNvSpPr>
              <a:spLocks noChangeArrowheads="1"/>
            </p:cNvSpPr>
            <p:nvPr/>
          </p:nvSpPr>
          <p:spPr bwMode="auto">
            <a:xfrm>
              <a:off x="4469" y="1706"/>
              <a:ext cx="1179" cy="363"/>
            </a:xfrm>
            <a:prstGeom prst="rect">
              <a:avLst/>
            </a:prstGeom>
            <a:noFill/>
            <a:ln w="28575">
              <a:solidFill>
                <a:srgbClr val="40659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detailhandel</a:t>
              </a:r>
            </a:p>
          </p:txBody>
        </p:sp>
        <p:sp>
          <p:nvSpPr>
            <p:cNvPr id="7248" name="Rectangle 14"/>
            <p:cNvSpPr>
              <a:spLocks noChangeArrowheads="1"/>
            </p:cNvSpPr>
            <p:nvPr/>
          </p:nvSpPr>
          <p:spPr bwMode="auto">
            <a:xfrm>
              <a:off x="4468" y="981"/>
              <a:ext cx="1180" cy="363"/>
            </a:xfrm>
            <a:prstGeom prst="rect">
              <a:avLst/>
            </a:prstGeom>
            <a:noFill/>
            <a:ln w="28575">
              <a:solidFill>
                <a:srgbClr val="40659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detailhandel</a:t>
              </a:r>
            </a:p>
          </p:txBody>
        </p:sp>
        <p:sp>
          <p:nvSpPr>
            <p:cNvPr id="7249" name="Rectangle 14"/>
            <p:cNvSpPr>
              <a:spLocks noChangeArrowheads="1"/>
            </p:cNvSpPr>
            <p:nvPr/>
          </p:nvSpPr>
          <p:spPr bwMode="auto">
            <a:xfrm>
              <a:off x="1156" y="1706"/>
              <a:ext cx="1180" cy="363"/>
            </a:xfrm>
            <a:prstGeom prst="rect">
              <a:avLst/>
            </a:prstGeom>
            <a:noFill/>
            <a:ln w="28575">
              <a:solidFill>
                <a:srgbClr val="40659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producent</a:t>
              </a:r>
            </a:p>
          </p:txBody>
        </p:sp>
        <p:sp>
          <p:nvSpPr>
            <p:cNvPr id="7250" name="Rectangle 14"/>
            <p:cNvSpPr>
              <a:spLocks noChangeArrowheads="1"/>
            </p:cNvSpPr>
            <p:nvPr/>
          </p:nvSpPr>
          <p:spPr bwMode="auto">
            <a:xfrm>
              <a:off x="1156" y="981"/>
              <a:ext cx="1180" cy="363"/>
            </a:xfrm>
            <a:prstGeom prst="rect">
              <a:avLst/>
            </a:prstGeom>
            <a:noFill/>
            <a:ln w="28575">
              <a:solidFill>
                <a:srgbClr val="40659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producent</a:t>
              </a:r>
            </a:p>
          </p:txBody>
        </p:sp>
        <p:sp>
          <p:nvSpPr>
            <p:cNvPr id="7251" name="Rectangle 14"/>
            <p:cNvSpPr>
              <a:spLocks noChangeArrowheads="1"/>
            </p:cNvSpPr>
            <p:nvPr/>
          </p:nvSpPr>
          <p:spPr bwMode="auto">
            <a:xfrm>
              <a:off x="1156" y="2614"/>
              <a:ext cx="1180" cy="363"/>
            </a:xfrm>
            <a:prstGeom prst="rect">
              <a:avLst/>
            </a:prstGeom>
            <a:noFill/>
            <a:ln w="28575">
              <a:solidFill>
                <a:srgbClr val="40659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producent</a:t>
              </a:r>
            </a:p>
          </p:txBody>
        </p:sp>
        <p:sp>
          <p:nvSpPr>
            <p:cNvPr id="7252" name="Rectangle 14"/>
            <p:cNvSpPr>
              <a:spLocks noChangeArrowheads="1"/>
            </p:cNvSpPr>
            <p:nvPr/>
          </p:nvSpPr>
          <p:spPr bwMode="auto">
            <a:xfrm>
              <a:off x="1156" y="3339"/>
              <a:ext cx="1180" cy="363"/>
            </a:xfrm>
            <a:prstGeom prst="rect">
              <a:avLst/>
            </a:prstGeom>
            <a:noFill/>
            <a:ln w="28575">
              <a:solidFill>
                <a:srgbClr val="406597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producent</a:t>
              </a:r>
            </a:p>
          </p:txBody>
        </p:sp>
        <p:sp>
          <p:nvSpPr>
            <p:cNvPr id="7253" name="Line 85"/>
            <p:cNvSpPr>
              <a:spLocks noChangeShapeType="1"/>
            </p:cNvSpPr>
            <p:nvPr/>
          </p:nvSpPr>
          <p:spPr bwMode="auto">
            <a:xfrm flipV="1">
              <a:off x="2336" y="2455"/>
              <a:ext cx="417" cy="340"/>
            </a:xfrm>
            <a:prstGeom prst="line">
              <a:avLst/>
            </a:prstGeom>
            <a:noFill/>
            <a:ln w="28575">
              <a:solidFill>
                <a:srgbClr val="40659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54" name="Line 86"/>
            <p:cNvSpPr>
              <a:spLocks noChangeShapeType="1"/>
            </p:cNvSpPr>
            <p:nvPr/>
          </p:nvSpPr>
          <p:spPr bwMode="auto">
            <a:xfrm>
              <a:off x="2336" y="1888"/>
              <a:ext cx="424" cy="388"/>
            </a:xfrm>
            <a:prstGeom prst="line">
              <a:avLst/>
            </a:prstGeom>
            <a:noFill/>
            <a:ln w="28575">
              <a:solidFill>
                <a:srgbClr val="40659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55" name="Line 87"/>
            <p:cNvSpPr>
              <a:spLocks noChangeShapeType="1"/>
            </p:cNvSpPr>
            <p:nvPr/>
          </p:nvSpPr>
          <p:spPr bwMode="auto">
            <a:xfrm>
              <a:off x="2336" y="1162"/>
              <a:ext cx="499" cy="998"/>
            </a:xfrm>
            <a:prstGeom prst="line">
              <a:avLst/>
            </a:prstGeom>
            <a:noFill/>
            <a:ln w="28575">
              <a:solidFill>
                <a:srgbClr val="40659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56" name="Line 88"/>
            <p:cNvSpPr>
              <a:spLocks noChangeShapeType="1"/>
            </p:cNvSpPr>
            <p:nvPr/>
          </p:nvSpPr>
          <p:spPr bwMode="auto">
            <a:xfrm flipV="1">
              <a:off x="2336" y="2523"/>
              <a:ext cx="499" cy="998"/>
            </a:xfrm>
            <a:prstGeom prst="line">
              <a:avLst/>
            </a:prstGeom>
            <a:noFill/>
            <a:ln w="28575">
              <a:solidFill>
                <a:srgbClr val="40659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57" name="Line 89"/>
            <p:cNvSpPr>
              <a:spLocks noChangeShapeType="1"/>
            </p:cNvSpPr>
            <p:nvPr/>
          </p:nvSpPr>
          <p:spPr bwMode="auto">
            <a:xfrm flipV="1">
              <a:off x="3969" y="1117"/>
              <a:ext cx="499" cy="1041"/>
            </a:xfrm>
            <a:prstGeom prst="line">
              <a:avLst/>
            </a:prstGeom>
            <a:noFill/>
            <a:ln w="28575">
              <a:solidFill>
                <a:srgbClr val="40659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58" name="Line 90"/>
            <p:cNvSpPr>
              <a:spLocks noChangeShapeType="1"/>
            </p:cNvSpPr>
            <p:nvPr/>
          </p:nvSpPr>
          <p:spPr bwMode="auto">
            <a:xfrm>
              <a:off x="3969" y="2523"/>
              <a:ext cx="499" cy="998"/>
            </a:xfrm>
            <a:prstGeom prst="line">
              <a:avLst/>
            </a:prstGeom>
            <a:noFill/>
            <a:ln w="28575">
              <a:solidFill>
                <a:srgbClr val="40659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59" name="Line 91"/>
            <p:cNvSpPr>
              <a:spLocks noChangeShapeType="1"/>
            </p:cNvSpPr>
            <p:nvPr/>
          </p:nvSpPr>
          <p:spPr bwMode="auto">
            <a:xfrm>
              <a:off x="4045" y="2449"/>
              <a:ext cx="423" cy="346"/>
            </a:xfrm>
            <a:prstGeom prst="line">
              <a:avLst/>
            </a:prstGeom>
            <a:noFill/>
            <a:ln w="28575">
              <a:solidFill>
                <a:srgbClr val="40659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60" name="Line 92"/>
            <p:cNvSpPr>
              <a:spLocks noChangeShapeType="1"/>
            </p:cNvSpPr>
            <p:nvPr/>
          </p:nvSpPr>
          <p:spPr bwMode="auto">
            <a:xfrm flipV="1">
              <a:off x="4053" y="1888"/>
              <a:ext cx="418" cy="377"/>
            </a:xfrm>
            <a:prstGeom prst="line">
              <a:avLst/>
            </a:prstGeom>
            <a:noFill/>
            <a:ln w="28575">
              <a:solidFill>
                <a:srgbClr val="406597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hthoek 1"/>
          <p:cNvSpPr/>
          <p:nvPr/>
        </p:nvSpPr>
        <p:spPr>
          <a:xfrm>
            <a:off x="3598159" y="6071544"/>
            <a:ext cx="53165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www.youtube.com/watch?v=cX5C2SAvUOI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7743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698901" y="612328"/>
            <a:ext cx="6322070" cy="110031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  <a:t>Afdelingen binnen de groothandel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7279" y="1667865"/>
            <a:ext cx="6322070" cy="4358576"/>
          </a:xfrm>
        </p:spPr>
        <p:txBody>
          <a:bodyPr/>
          <a:lstStyle/>
          <a:p>
            <a:pPr marL="330336" indent="-330336" eaLnBrk="1" hangingPunct="1">
              <a:spcBef>
                <a:spcPct val="4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 dirty="0">
                <a:cs typeface="Arial" panose="020B0604020202020204" pitchFamily="34" charset="0"/>
              </a:rPr>
              <a:t>afdeling Inkoop</a:t>
            </a:r>
          </a:p>
          <a:p>
            <a:pPr marL="330336" indent="-330336" eaLnBrk="1" hangingPunct="1">
              <a:spcBef>
                <a:spcPct val="4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 dirty="0">
                <a:cs typeface="Arial" panose="020B0604020202020204" pitchFamily="34" charset="0"/>
              </a:rPr>
              <a:t>magazijn</a:t>
            </a:r>
          </a:p>
          <a:p>
            <a:pPr marL="330336" indent="-330336" eaLnBrk="1" hangingPunct="1">
              <a:spcBef>
                <a:spcPct val="4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 dirty="0">
                <a:cs typeface="Arial" panose="020B0604020202020204" pitchFamily="34" charset="0"/>
              </a:rPr>
              <a:t>afdeling Verkoop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319127" y="366120"/>
            <a:ext cx="7158373" cy="6137104"/>
            <a:chOff x="1338" y="210"/>
            <a:chExt cx="4082" cy="3673"/>
          </a:xfrm>
        </p:grpSpPr>
        <p:sp>
          <p:nvSpPr>
            <p:cNvPr id="8198" name="Rectangle 7"/>
            <p:cNvSpPr>
              <a:spLocks noChangeArrowheads="1"/>
            </p:cNvSpPr>
            <p:nvPr/>
          </p:nvSpPr>
          <p:spPr bwMode="auto">
            <a:xfrm>
              <a:off x="1338" y="210"/>
              <a:ext cx="4082" cy="1043"/>
            </a:xfrm>
            <a:prstGeom prst="rect">
              <a:avLst/>
            </a:prstGeom>
            <a:solidFill>
              <a:srgbClr val="406597"/>
            </a:solidFill>
            <a:ln w="9525">
              <a:solidFill>
                <a:srgbClr val="406597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defRPr/>
              </a:pPr>
              <a:endParaRPr lang="nl-NL" altLang="nl-NL" sz="173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99" name="Rectangle 8"/>
            <p:cNvSpPr>
              <a:spLocks noChangeArrowheads="1"/>
            </p:cNvSpPr>
            <p:nvPr/>
          </p:nvSpPr>
          <p:spPr bwMode="auto">
            <a:xfrm>
              <a:off x="1338" y="1437"/>
              <a:ext cx="4082" cy="1131"/>
            </a:xfrm>
            <a:prstGeom prst="rect">
              <a:avLst/>
            </a:prstGeom>
            <a:solidFill>
              <a:srgbClr val="406597"/>
            </a:solidFill>
            <a:ln w="9525">
              <a:solidFill>
                <a:srgbClr val="406597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defRPr/>
              </a:pPr>
              <a:endParaRPr lang="nl-NL" altLang="nl-NL" sz="173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00" name="Rectangle 9"/>
            <p:cNvSpPr>
              <a:spLocks noChangeArrowheads="1"/>
            </p:cNvSpPr>
            <p:nvPr/>
          </p:nvSpPr>
          <p:spPr bwMode="auto">
            <a:xfrm>
              <a:off x="1338" y="2840"/>
              <a:ext cx="4082" cy="1043"/>
            </a:xfrm>
            <a:prstGeom prst="rect">
              <a:avLst/>
            </a:prstGeom>
            <a:solidFill>
              <a:srgbClr val="406597"/>
            </a:solidFill>
            <a:ln w="9525">
              <a:solidFill>
                <a:srgbClr val="406597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defRPr/>
              </a:pPr>
              <a:endParaRPr lang="nl-NL" altLang="nl-NL" sz="173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01" name="Text Box 10"/>
            <p:cNvSpPr txBox="1">
              <a:spLocks noChangeArrowheads="1"/>
            </p:cNvSpPr>
            <p:nvPr/>
          </p:nvSpPr>
          <p:spPr bwMode="auto">
            <a:xfrm>
              <a:off x="1338" y="210"/>
              <a:ext cx="1043" cy="283"/>
            </a:xfrm>
            <a:prstGeom prst="rect">
              <a:avLst/>
            </a:prstGeom>
            <a:solidFill>
              <a:srgbClr val="4065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nl-NL" altLang="nl-NL" sz="2488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inkoop</a:t>
              </a:r>
            </a:p>
          </p:txBody>
        </p:sp>
        <p:sp>
          <p:nvSpPr>
            <p:cNvPr id="8202" name="Text Box 11"/>
            <p:cNvSpPr txBox="1">
              <a:spLocks noChangeArrowheads="1"/>
            </p:cNvSpPr>
            <p:nvPr/>
          </p:nvSpPr>
          <p:spPr bwMode="auto">
            <a:xfrm>
              <a:off x="1338" y="1444"/>
              <a:ext cx="952" cy="283"/>
            </a:xfrm>
            <a:prstGeom prst="rect">
              <a:avLst/>
            </a:prstGeom>
            <a:solidFill>
              <a:srgbClr val="4065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nl-NL" altLang="nl-NL" sz="2488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magazijn</a:t>
              </a:r>
              <a:r>
                <a:rPr lang="nl-NL" altLang="nl-NL" sz="1926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8203" name="Text Box 12"/>
            <p:cNvSpPr txBox="1">
              <a:spLocks noChangeArrowheads="1"/>
            </p:cNvSpPr>
            <p:nvPr/>
          </p:nvSpPr>
          <p:spPr bwMode="auto">
            <a:xfrm>
              <a:off x="1338" y="2886"/>
              <a:ext cx="1088" cy="283"/>
            </a:xfrm>
            <a:prstGeom prst="rect">
              <a:avLst/>
            </a:prstGeom>
            <a:solidFill>
              <a:srgbClr val="4065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nl-NL" altLang="nl-NL" sz="2488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verkoop</a:t>
              </a:r>
            </a:p>
          </p:txBody>
        </p:sp>
        <p:sp>
          <p:nvSpPr>
            <p:cNvPr id="8204" name="Rectangle 13"/>
            <p:cNvSpPr>
              <a:spLocks noChangeArrowheads="1"/>
            </p:cNvSpPr>
            <p:nvPr/>
          </p:nvSpPr>
          <p:spPr bwMode="auto">
            <a:xfrm>
              <a:off x="2658" y="482"/>
              <a:ext cx="1734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goederen inkopen</a:t>
              </a:r>
            </a:p>
          </p:txBody>
        </p:sp>
        <p:sp>
          <p:nvSpPr>
            <p:cNvPr id="8205" name="Rectangle 14"/>
            <p:cNvSpPr>
              <a:spLocks noChangeArrowheads="1"/>
            </p:cNvSpPr>
            <p:nvPr/>
          </p:nvSpPr>
          <p:spPr bwMode="auto">
            <a:xfrm>
              <a:off x="1474" y="1797"/>
              <a:ext cx="1588" cy="6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goederen ver-</a:t>
              </a:r>
            </a:p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zamelen en ver-</a:t>
              </a:r>
            </a:p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koopklaar maken</a:t>
              </a:r>
            </a:p>
          </p:txBody>
        </p:sp>
        <p:sp>
          <p:nvSpPr>
            <p:cNvPr id="8206" name="Rectangle 15"/>
            <p:cNvSpPr>
              <a:spLocks noChangeArrowheads="1"/>
            </p:cNvSpPr>
            <p:nvPr/>
          </p:nvSpPr>
          <p:spPr bwMode="auto">
            <a:xfrm>
              <a:off x="2519" y="3203"/>
              <a:ext cx="1782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goederen verkopen</a:t>
              </a:r>
            </a:p>
          </p:txBody>
        </p:sp>
        <p:sp>
          <p:nvSpPr>
            <p:cNvPr id="8207" name="Rectangle 16"/>
            <p:cNvSpPr>
              <a:spLocks noChangeArrowheads="1"/>
            </p:cNvSpPr>
            <p:nvPr/>
          </p:nvSpPr>
          <p:spPr bwMode="auto">
            <a:xfrm>
              <a:off x="4241" y="1797"/>
              <a:ext cx="998" cy="6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 dirty="0">
                  <a:latin typeface="Arial" panose="020B0604020202020204" pitchFamily="34" charset="0"/>
                  <a:cs typeface="Arial" panose="020B0604020202020204" pitchFamily="34" charset="0"/>
                </a:rPr>
                <a:t>goederen</a:t>
              </a:r>
            </a:p>
            <a:p>
              <a:pPr algn="ctr" eaLnBrk="1" hangingPunct="1">
                <a:defRPr/>
              </a:pPr>
              <a:r>
                <a:rPr lang="nl-NL" altLang="nl-NL" sz="2488" dirty="0">
                  <a:latin typeface="Arial" panose="020B0604020202020204" pitchFamily="34" charset="0"/>
                  <a:cs typeface="Arial" panose="020B0604020202020204" pitchFamily="34" charset="0"/>
                </a:rPr>
                <a:t>opslaan</a:t>
              </a:r>
            </a:p>
          </p:txBody>
        </p:sp>
        <p:sp>
          <p:nvSpPr>
            <p:cNvPr id="8208" name="Line 17"/>
            <p:cNvSpPr>
              <a:spLocks noChangeShapeType="1"/>
            </p:cNvSpPr>
            <p:nvPr/>
          </p:nvSpPr>
          <p:spPr bwMode="auto">
            <a:xfrm flipH="1" flipV="1">
              <a:off x="2245" y="2478"/>
              <a:ext cx="953" cy="725"/>
            </a:xfrm>
            <a:prstGeom prst="line">
              <a:avLst/>
            </a:prstGeom>
            <a:noFill/>
            <a:ln w="57150">
              <a:solidFill>
                <a:srgbClr val="EE8C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09" name="Line 18"/>
            <p:cNvSpPr>
              <a:spLocks noChangeShapeType="1"/>
            </p:cNvSpPr>
            <p:nvPr/>
          </p:nvSpPr>
          <p:spPr bwMode="auto">
            <a:xfrm flipV="1">
              <a:off x="2200" y="845"/>
              <a:ext cx="1134" cy="952"/>
            </a:xfrm>
            <a:prstGeom prst="line">
              <a:avLst/>
            </a:prstGeom>
            <a:noFill/>
            <a:ln w="57150">
              <a:solidFill>
                <a:srgbClr val="EE8C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0" name="Line 19"/>
            <p:cNvSpPr>
              <a:spLocks noChangeShapeType="1"/>
            </p:cNvSpPr>
            <p:nvPr/>
          </p:nvSpPr>
          <p:spPr bwMode="auto">
            <a:xfrm>
              <a:off x="3742" y="845"/>
              <a:ext cx="998" cy="952"/>
            </a:xfrm>
            <a:prstGeom prst="line">
              <a:avLst/>
            </a:prstGeom>
            <a:noFill/>
            <a:ln w="57150">
              <a:solidFill>
                <a:srgbClr val="EE8C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1" name="Line 20"/>
            <p:cNvSpPr>
              <a:spLocks noChangeShapeType="1"/>
            </p:cNvSpPr>
            <p:nvPr/>
          </p:nvSpPr>
          <p:spPr bwMode="auto">
            <a:xfrm flipH="1">
              <a:off x="3651" y="2478"/>
              <a:ext cx="1089" cy="725"/>
            </a:xfrm>
            <a:prstGeom prst="line">
              <a:avLst/>
            </a:prstGeom>
            <a:noFill/>
            <a:ln w="57150">
              <a:solidFill>
                <a:srgbClr val="EE8C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2" name="Text Box 21"/>
            <p:cNvSpPr txBox="1">
              <a:spLocks noChangeArrowheads="1"/>
            </p:cNvSpPr>
            <p:nvPr/>
          </p:nvSpPr>
          <p:spPr bwMode="auto">
            <a:xfrm>
              <a:off x="4422" y="1253"/>
              <a:ext cx="54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nl-NL" altLang="nl-NL" sz="2119">
                <a:solidFill>
                  <a:srgbClr val="EE8C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3" name="Text Box 22"/>
            <p:cNvSpPr txBox="1">
              <a:spLocks noChangeArrowheads="1"/>
            </p:cNvSpPr>
            <p:nvPr/>
          </p:nvSpPr>
          <p:spPr bwMode="auto">
            <a:xfrm>
              <a:off x="4558" y="2568"/>
              <a:ext cx="681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nl-NL" altLang="nl-NL" sz="2119">
                <a:solidFill>
                  <a:srgbClr val="EE8C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4" name="Text Box 23"/>
            <p:cNvSpPr txBox="1">
              <a:spLocks noChangeArrowheads="1"/>
            </p:cNvSpPr>
            <p:nvPr/>
          </p:nvSpPr>
          <p:spPr bwMode="auto">
            <a:xfrm>
              <a:off x="1927" y="2568"/>
              <a:ext cx="499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defRPr/>
              </a:pPr>
              <a:endParaRPr lang="nl-NL" altLang="nl-NL" sz="2119">
                <a:solidFill>
                  <a:srgbClr val="EE8C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15" name="Text Box 24"/>
            <p:cNvSpPr txBox="1">
              <a:spLocks noChangeArrowheads="1"/>
            </p:cNvSpPr>
            <p:nvPr/>
          </p:nvSpPr>
          <p:spPr bwMode="auto">
            <a:xfrm>
              <a:off x="2154" y="1253"/>
              <a:ext cx="317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defRPr/>
              </a:pPr>
              <a:endParaRPr lang="nl-NL" altLang="nl-NL" sz="2119">
                <a:solidFill>
                  <a:srgbClr val="EE8C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288359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737279" y="390487"/>
            <a:ext cx="6322070" cy="1100315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 dirty="0" err="1">
                <a:solidFill>
                  <a:srgbClr val="003274"/>
                </a:solidFill>
                <a:cs typeface="Arial" panose="020B0604020202020204" pitchFamily="34" charset="0"/>
              </a:rPr>
              <a:t>Groothandelbranches</a:t>
            </a:r>
            <a:endParaRPr lang="nl-NL" altLang="nl-NL" sz="4239" dirty="0">
              <a:solidFill>
                <a:srgbClr val="003274"/>
              </a:solidFill>
              <a:cs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7279" y="1667865"/>
            <a:ext cx="6322070" cy="4358576"/>
          </a:xfrm>
        </p:spPr>
        <p:txBody>
          <a:bodyPr/>
          <a:lstStyle/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akkerbouwproducten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levende dieren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textielgrondstoffen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metalen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Brandstoffen 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hout- en bouwmaterialen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bloemen en planten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meubelen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schoenen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levensmiddelen</a:t>
            </a:r>
          </a:p>
        </p:txBody>
      </p:sp>
    </p:spTree>
    <p:extLst>
      <p:ext uri="{BB962C8B-B14F-4D97-AF65-F5344CB8AC3E}">
        <p14:creationId xmlns:p14="http://schemas.microsoft.com/office/powerpoint/2010/main" val="42067431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60015" y="2726531"/>
            <a:ext cx="8810625" cy="3929063"/>
          </a:xfrm>
        </p:spPr>
        <p:txBody>
          <a:bodyPr/>
          <a:lstStyle/>
          <a:p>
            <a:pPr algn="ctr"/>
            <a:r>
              <a:rPr lang="nl-NL" sz="9600" dirty="0">
                <a:solidFill>
                  <a:schemeClr val="accent2">
                    <a:lumMod val="75000"/>
                  </a:schemeClr>
                </a:solidFill>
              </a:rPr>
              <a:t>Vragen?</a:t>
            </a:r>
            <a:endParaRPr lang="nl-NL" sz="9600" dirty="0"/>
          </a:p>
        </p:txBody>
      </p:sp>
    </p:spTree>
    <p:extLst>
      <p:ext uri="{BB962C8B-B14F-4D97-AF65-F5344CB8AC3E}">
        <p14:creationId xmlns:p14="http://schemas.microsoft.com/office/powerpoint/2010/main" val="675654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  <a:t>Afronding Introductie in N@tschool</a:t>
            </a:r>
            <a:b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nl-NL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nl-NL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  <a:t>OOK – Onderwijsovereenkomst</a:t>
            </a:r>
            <a:b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  <a:t>POK  -  Praktijkovereenkomst</a:t>
            </a:r>
            <a:b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  <a:t>Excursie- 9 oktober</a:t>
            </a:r>
            <a:b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  <a:t>Boek registreren </a:t>
            </a:r>
            <a:b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nl-NL" dirty="0" smtClean="0">
                <a:solidFill>
                  <a:schemeClr val="accent2">
                    <a:lumMod val="50000"/>
                  </a:schemeClr>
                </a:solidFill>
              </a:rPr>
              <a:t>Let op: als je nog geen boek hebt regel dit dan vóór volgende week</a:t>
            </a:r>
            <a:endParaRPr lang="nl-NL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31738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Nederland transportland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www.youtube.com/watch?v=aNndd8_TUjQ</a:t>
            </a:r>
            <a:r>
              <a:rPr lang="nl-NL" dirty="0" smtClean="0"/>
              <a:t> </a:t>
            </a:r>
          </a:p>
          <a:p>
            <a:endParaRPr lang="nl-NL" dirty="0" smtClean="0"/>
          </a:p>
          <a:p>
            <a:r>
              <a:rPr lang="nl-NL" dirty="0">
                <a:hlinkClick r:id="rId3"/>
              </a:rPr>
              <a:t>https://</a:t>
            </a:r>
            <a:r>
              <a:rPr lang="nl-NL" dirty="0" smtClean="0">
                <a:hlinkClick r:id="rId3"/>
              </a:rPr>
              <a:t>www.youtube.com/watch?v=tC2VZkghZUw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r>
              <a:rPr lang="nl-NL" dirty="0">
                <a:hlinkClick r:id="rId4"/>
              </a:rPr>
              <a:t>https://</a:t>
            </a:r>
            <a:r>
              <a:rPr lang="nl-NL" dirty="0" smtClean="0">
                <a:hlinkClick r:id="rId4"/>
              </a:rPr>
              <a:t>www.youtube.com/watch?v=ZtpYOvg-oJo</a:t>
            </a:r>
            <a:r>
              <a:rPr lang="nl-NL" dirty="0" smtClean="0"/>
              <a:t> 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50784345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afbeelding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4" b="3704"/>
          <a:stretch>
            <a:fillRect/>
          </a:stretch>
        </p:blipFill>
        <p:spPr>
          <a:xfrm>
            <a:off x="3104753" y="1611532"/>
            <a:ext cx="7314903" cy="4114354"/>
          </a:xfrm>
        </p:spPr>
      </p:pic>
      <p:sp>
        <p:nvSpPr>
          <p:cNvPr id="6" name="Tekstvak 5"/>
          <p:cNvSpPr txBox="1"/>
          <p:nvPr/>
        </p:nvSpPr>
        <p:spPr>
          <a:xfrm>
            <a:off x="3117669" y="740230"/>
            <a:ext cx="7289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rgbClr val="FFC000"/>
                </a:solidFill>
              </a:rPr>
              <a:t>De Zeecontainer</a:t>
            </a:r>
            <a:endParaRPr lang="nl-NL" sz="3600" b="1" dirty="0">
              <a:solidFill>
                <a:srgbClr val="FFC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3614057" y="5974080"/>
            <a:ext cx="7550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https://</a:t>
            </a:r>
            <a:r>
              <a:rPr lang="nl-NL" dirty="0" smtClean="0">
                <a:hlinkClick r:id="rId3"/>
              </a:rPr>
              <a:t>www.youtube.com/watch?v=9LoKNZduwkA</a:t>
            </a: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969917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67719" y="2129491"/>
            <a:ext cx="6374241" cy="1026012"/>
          </a:xfrm>
        </p:spPr>
        <p:txBody>
          <a:bodyPr/>
          <a:lstStyle/>
          <a:p>
            <a:pPr algn="l">
              <a:defRPr/>
            </a:pPr>
            <a:r>
              <a:rPr lang="nl-NL" altLang="nl-NL" sz="4624" dirty="0">
                <a:solidFill>
                  <a:srgbClr val="003274"/>
                </a:solidFill>
                <a:latin typeface="+mn-lt"/>
              </a:rPr>
              <a:t>Kerntaak 1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67719" y="3558636"/>
            <a:ext cx="6658805" cy="1688415"/>
          </a:xfrm>
        </p:spPr>
        <p:txBody>
          <a:bodyPr/>
          <a:lstStyle/>
          <a:p>
            <a:pPr algn="l">
              <a:defRPr/>
            </a:pPr>
            <a:r>
              <a:rPr lang="nl-NL" altLang="nl-NL" sz="3853" dirty="0">
                <a:solidFill>
                  <a:srgbClr val="003274"/>
                </a:solidFill>
              </a:rPr>
              <a:t>Goederen/producten ontvangen en opslaan</a:t>
            </a:r>
          </a:p>
        </p:txBody>
      </p:sp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3564202" y="1645732"/>
            <a:ext cx="6372659" cy="564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3083" dirty="0">
                <a:solidFill>
                  <a:srgbClr val="003274"/>
                </a:solidFill>
              </a:rPr>
              <a:t>Logistiek </a:t>
            </a:r>
            <a:r>
              <a:rPr lang="nl-NL" altLang="nl-NL" sz="3083" dirty="0" smtClean="0">
                <a:solidFill>
                  <a:srgbClr val="003274"/>
                </a:solidFill>
              </a:rPr>
              <a:t>medewerker</a:t>
            </a:r>
            <a:endParaRPr lang="nl-NL" altLang="nl-NL" sz="3083" dirty="0">
              <a:solidFill>
                <a:srgbClr val="0032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54666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14939" y="1518248"/>
            <a:ext cx="6519685" cy="1407693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  <a:t>Kerntaak </a:t>
            </a:r>
            <a:r>
              <a:rPr lang="nl-NL" altLang="nl-NL" sz="4239" dirty="0" smtClean="0">
                <a:solidFill>
                  <a:srgbClr val="003274"/>
                </a:solidFill>
                <a:cs typeface="Arial" panose="020B0604020202020204" pitchFamily="34" charset="0"/>
              </a:rPr>
              <a:t>1, hoofdstuk 1:</a:t>
            </a:r>
            <a:endParaRPr lang="nl-NL" altLang="nl-NL" sz="4239" dirty="0">
              <a:solidFill>
                <a:srgbClr val="003274"/>
              </a:solidFill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14940" y="2329370"/>
            <a:ext cx="6519685" cy="1686835"/>
          </a:xfrm>
        </p:spPr>
        <p:txBody>
          <a:bodyPr/>
          <a:lstStyle/>
          <a:p>
            <a:pPr algn="l" eaLnBrk="1" hangingPunct="1">
              <a:defRPr/>
            </a:pPr>
            <a:r>
              <a:rPr lang="nl-NL" altLang="nl-NL" sz="3083" dirty="0" smtClean="0">
                <a:solidFill>
                  <a:srgbClr val="003274"/>
                </a:solidFill>
                <a:cs typeface="Arial" panose="020B0604020202020204" pitchFamily="34" charset="0"/>
              </a:rPr>
              <a:t>Logistiek </a:t>
            </a:r>
            <a:r>
              <a:rPr lang="nl-NL" altLang="nl-NL" sz="3083" dirty="0">
                <a:solidFill>
                  <a:srgbClr val="003274"/>
                </a:solidFill>
                <a:cs typeface="Arial" panose="020B0604020202020204" pitchFamily="34" charset="0"/>
              </a:rPr>
              <a:t>en </a:t>
            </a:r>
            <a:r>
              <a:rPr lang="nl-NL" altLang="nl-NL" sz="3083" dirty="0" smtClean="0">
                <a:solidFill>
                  <a:srgbClr val="003274"/>
                </a:solidFill>
                <a:cs typeface="Arial" panose="020B0604020202020204" pitchFamily="34" charset="0"/>
              </a:rPr>
              <a:t>groothandel:</a:t>
            </a:r>
          </a:p>
          <a:p>
            <a:pPr algn="l" eaLnBrk="1" hangingPunct="1">
              <a:defRPr/>
            </a:pPr>
            <a:endParaRPr lang="nl-NL" altLang="nl-NL" sz="3083" dirty="0" smtClean="0">
              <a:solidFill>
                <a:srgbClr val="003274"/>
              </a:solidFill>
              <a:cs typeface="Arial" panose="020B0604020202020204" pitchFamily="34" charset="0"/>
            </a:endParaRPr>
          </a:p>
          <a:p>
            <a:pPr marL="457200" indent="-457200" algn="l" eaLnBrk="1" hangingPunct="1">
              <a:buFontTx/>
              <a:buChar char="-"/>
              <a:defRPr/>
            </a:pPr>
            <a:r>
              <a:rPr lang="nl-NL" altLang="nl-NL" sz="3083" dirty="0">
                <a:solidFill>
                  <a:srgbClr val="003274"/>
                </a:solidFill>
                <a:cs typeface="Arial" panose="020B0604020202020204" pitchFamily="34" charset="0"/>
              </a:rPr>
              <a:t>j</a:t>
            </a:r>
            <a:r>
              <a:rPr lang="nl-NL" altLang="nl-NL" sz="3083" dirty="0" smtClean="0">
                <a:solidFill>
                  <a:srgbClr val="003274"/>
                </a:solidFill>
                <a:cs typeface="Arial" panose="020B0604020202020204" pitchFamily="34" charset="0"/>
              </a:rPr>
              <a:t>uiste product </a:t>
            </a:r>
          </a:p>
          <a:p>
            <a:pPr marL="457200" indent="-457200" algn="l" eaLnBrk="1" hangingPunct="1">
              <a:buFontTx/>
              <a:buChar char="-"/>
              <a:defRPr/>
            </a:pPr>
            <a:r>
              <a:rPr lang="nl-NL" altLang="nl-NL" sz="3083" dirty="0" smtClean="0">
                <a:solidFill>
                  <a:srgbClr val="003274"/>
                </a:solidFill>
                <a:cs typeface="Arial" panose="020B0604020202020204" pitchFamily="34" charset="0"/>
              </a:rPr>
              <a:t>juiste tijd </a:t>
            </a:r>
          </a:p>
          <a:p>
            <a:pPr marL="457200" indent="-457200" algn="l" eaLnBrk="1" hangingPunct="1">
              <a:buFontTx/>
              <a:buChar char="-"/>
              <a:defRPr/>
            </a:pPr>
            <a:r>
              <a:rPr lang="nl-NL" altLang="nl-NL" sz="3083" dirty="0" smtClean="0">
                <a:solidFill>
                  <a:srgbClr val="003274"/>
                </a:solidFill>
                <a:cs typeface="Arial" panose="020B0604020202020204" pitchFamily="34" charset="0"/>
              </a:rPr>
              <a:t>juiste plaats</a:t>
            </a:r>
            <a:endParaRPr lang="nl-NL" altLang="nl-NL" sz="3083" dirty="0">
              <a:solidFill>
                <a:srgbClr val="003274"/>
              </a:solidFill>
              <a:cs typeface="Arial" panose="020B0604020202020204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274" y="2357270"/>
            <a:ext cx="4423825" cy="3317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79902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737279" y="390487"/>
            <a:ext cx="6322070" cy="1100315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  <a:t>Handel in het algemeen</a:t>
            </a: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4361740" y="2456740"/>
            <a:ext cx="4994104" cy="554901"/>
          </a:xfrm>
          <a:prstGeom prst="rect">
            <a:avLst/>
          </a:prstGeom>
          <a:noFill/>
          <a:ln w="38100">
            <a:solidFill>
              <a:srgbClr val="40659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defRPr/>
            </a:pPr>
            <a:r>
              <a:rPr lang="nl-NL" altLang="nl-NL" sz="3083" b="0">
                <a:latin typeface="Arial" panose="020B0604020202020204" pitchFamily="34" charset="0"/>
                <a:cs typeface="Arial" panose="020B0604020202020204" pitchFamily="34" charset="0"/>
              </a:rPr>
              <a:t>producent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4361740" y="3704080"/>
            <a:ext cx="4994104" cy="554900"/>
          </a:xfrm>
          <a:prstGeom prst="rect">
            <a:avLst/>
          </a:prstGeom>
          <a:noFill/>
          <a:ln w="38100">
            <a:solidFill>
              <a:srgbClr val="40659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defRPr/>
            </a:pPr>
            <a:r>
              <a:rPr lang="nl-NL" altLang="nl-NL" sz="3083" b="0">
                <a:latin typeface="Arial" panose="020B0604020202020204" pitchFamily="34" charset="0"/>
                <a:cs typeface="Arial" panose="020B0604020202020204" pitchFamily="34" charset="0"/>
              </a:rPr>
              <a:t>groothandelsbedrijf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4361740" y="4953001"/>
            <a:ext cx="4994104" cy="554900"/>
          </a:xfrm>
          <a:prstGeom prst="rect">
            <a:avLst/>
          </a:prstGeom>
          <a:noFill/>
          <a:ln w="38100">
            <a:solidFill>
              <a:srgbClr val="40659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defRPr/>
            </a:pPr>
            <a:r>
              <a:rPr lang="nl-NL" altLang="nl-NL" sz="3083" b="0">
                <a:latin typeface="Arial" panose="020B0604020202020204" pitchFamily="34" charset="0"/>
                <a:cs typeface="Arial" panose="020B0604020202020204" pitchFamily="34" charset="0"/>
              </a:rPr>
              <a:t>detailhandelsbedrijf</a:t>
            </a:r>
          </a:p>
        </p:txBody>
      </p:sp>
      <p:sp>
        <p:nvSpPr>
          <p:cNvPr id="3080" name="Line 15"/>
          <p:cNvSpPr>
            <a:spLocks noChangeShapeType="1"/>
          </p:cNvSpPr>
          <p:nvPr/>
        </p:nvSpPr>
        <p:spPr bwMode="auto">
          <a:xfrm>
            <a:off x="6859581" y="3011640"/>
            <a:ext cx="0" cy="692440"/>
          </a:xfrm>
          <a:prstGeom prst="line">
            <a:avLst/>
          </a:prstGeom>
          <a:noFill/>
          <a:ln w="38100">
            <a:solidFill>
              <a:srgbClr val="406597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nl-NL" sz="2488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2" name="Line 18"/>
          <p:cNvSpPr>
            <a:spLocks noChangeShapeType="1"/>
          </p:cNvSpPr>
          <p:nvPr/>
        </p:nvSpPr>
        <p:spPr bwMode="auto">
          <a:xfrm>
            <a:off x="6859581" y="4258980"/>
            <a:ext cx="0" cy="692440"/>
          </a:xfrm>
          <a:prstGeom prst="line">
            <a:avLst/>
          </a:prstGeom>
          <a:noFill/>
          <a:ln w="38100">
            <a:solidFill>
              <a:srgbClr val="406597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>
              <a:defRPr/>
            </a:pPr>
            <a:endParaRPr lang="nl-NL" sz="2488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92604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7279" y="390487"/>
            <a:ext cx="6322070" cy="1100315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  <a:t>Logistiek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7279" y="1667865"/>
            <a:ext cx="6322070" cy="4358576"/>
          </a:xfrm>
        </p:spPr>
        <p:txBody>
          <a:bodyPr/>
          <a:lstStyle/>
          <a:p>
            <a:pPr marL="0" indent="0" eaLnBrk="1" hangingPunct="1">
              <a:buClr>
                <a:srgbClr val="003274"/>
              </a:buClr>
              <a:defRPr/>
            </a:pPr>
            <a:r>
              <a:rPr lang="nl-NL" altLang="nl-NL" sz="1800" dirty="0">
                <a:cs typeface="Arial" panose="020B0604020202020204" pitchFamily="34" charset="0"/>
                <a:hlinkClick r:id="rId2"/>
              </a:rPr>
              <a:t>https://</a:t>
            </a:r>
            <a:r>
              <a:rPr lang="nl-NL" altLang="nl-NL" sz="1800" dirty="0" smtClean="0">
                <a:cs typeface="Arial" panose="020B0604020202020204" pitchFamily="34" charset="0"/>
                <a:hlinkClick r:id="rId2"/>
              </a:rPr>
              <a:t>www.youtube.com/watch?v=ip-AQ4MvEQ4&amp;list=PL7x5F9xYmncqaDL4m8N7WDK2WXuYl7Z5S&amp;index=7</a:t>
            </a:r>
            <a:endParaRPr lang="nl-NL" altLang="nl-NL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buClr>
                <a:srgbClr val="003274"/>
              </a:buClr>
              <a:defRPr/>
            </a:pPr>
            <a:endParaRPr lang="nl-NL" altLang="nl-NL" sz="1800" dirty="0" smtClean="0">
              <a:cs typeface="Arial" panose="020B0604020202020204" pitchFamily="34" charset="0"/>
            </a:endParaRPr>
          </a:p>
          <a:p>
            <a:pPr marL="0" indent="0" eaLnBrk="1" hangingPunct="1">
              <a:buClr>
                <a:srgbClr val="003274"/>
              </a:buClr>
              <a:defRPr/>
            </a:pPr>
            <a:r>
              <a:rPr lang="nl-NL" altLang="nl-NL" sz="1800" dirty="0" smtClean="0">
                <a:cs typeface="Arial" panose="020B0604020202020204" pitchFamily="34" charset="0"/>
              </a:rPr>
              <a:t>Verzameling </a:t>
            </a:r>
            <a:r>
              <a:rPr lang="nl-NL" altLang="nl-NL" sz="1800" dirty="0">
                <a:cs typeface="Arial" panose="020B0604020202020204" pitchFamily="34" charset="0"/>
              </a:rPr>
              <a:t>activiteiten die wordt uitgevoerd bij het begeleiden van de </a:t>
            </a:r>
            <a:r>
              <a:rPr lang="nl-NL" altLang="nl-NL" sz="1800" dirty="0" smtClean="0">
                <a:cs typeface="Arial" panose="020B0604020202020204" pitchFamily="34" charset="0"/>
              </a:rPr>
              <a:t>goederenstroom, zoals:</a:t>
            </a:r>
          </a:p>
          <a:p>
            <a:pPr marL="457200" indent="-457200" eaLnBrk="1" hangingPunct="1">
              <a:buClr>
                <a:srgbClr val="003274"/>
              </a:buClr>
              <a:buFontTx/>
              <a:buChar char="-"/>
              <a:defRPr/>
            </a:pPr>
            <a:r>
              <a:rPr lang="nl-NL" altLang="nl-NL" sz="1800" dirty="0">
                <a:cs typeface="Arial" panose="020B0604020202020204" pitchFamily="34" charset="0"/>
              </a:rPr>
              <a:t>P</a:t>
            </a:r>
            <a:r>
              <a:rPr lang="nl-NL" altLang="nl-NL" sz="1800" dirty="0" smtClean="0">
                <a:cs typeface="Arial" panose="020B0604020202020204" pitchFamily="34" charset="0"/>
              </a:rPr>
              <a:t>lanning (wanneer rijdt auto, hoe, hoeveel mensen nodig, hoeveel tijd beschikbaar, etc.)</a:t>
            </a:r>
          </a:p>
          <a:p>
            <a:pPr marL="457200" indent="-457200" eaLnBrk="1" hangingPunct="1">
              <a:buClr>
                <a:srgbClr val="003274"/>
              </a:buClr>
              <a:buFontTx/>
              <a:buChar char="-"/>
              <a:defRPr/>
            </a:pPr>
            <a:r>
              <a:rPr lang="nl-NL" altLang="nl-NL" sz="1800" dirty="0" smtClean="0">
                <a:cs typeface="Arial" panose="020B0604020202020204" pitchFamily="34" charset="0"/>
              </a:rPr>
              <a:t>Transport</a:t>
            </a:r>
          </a:p>
          <a:p>
            <a:pPr marL="457200" indent="-457200" eaLnBrk="1" hangingPunct="1">
              <a:buClr>
                <a:srgbClr val="003274"/>
              </a:buClr>
              <a:buFontTx/>
              <a:buChar char="-"/>
              <a:defRPr/>
            </a:pPr>
            <a:r>
              <a:rPr lang="nl-NL" altLang="nl-NL" sz="1800" dirty="0" smtClean="0">
                <a:cs typeface="Arial" panose="020B0604020202020204" pitchFamily="34" charset="0"/>
              </a:rPr>
              <a:t>Activiteitenbegeleiding (bijv. Bruisweek)</a:t>
            </a:r>
            <a:endParaRPr lang="nl-NL" altLang="nl-NL" sz="1800" dirty="0">
              <a:cs typeface="Arial" panose="020B0604020202020204" pitchFamily="34" charset="0"/>
            </a:endParaRPr>
          </a:p>
        </p:txBody>
      </p:sp>
      <p:grpSp>
        <p:nvGrpSpPr>
          <p:cNvPr id="5144" name="Group 24"/>
          <p:cNvGrpSpPr>
            <a:grpSpLocks/>
          </p:cNvGrpSpPr>
          <p:nvPr/>
        </p:nvGrpSpPr>
        <p:grpSpPr bwMode="auto">
          <a:xfrm>
            <a:off x="3530180" y="1833860"/>
            <a:ext cx="7226353" cy="3294622"/>
            <a:chOff x="1202" y="1117"/>
            <a:chExt cx="4490" cy="2154"/>
          </a:xfrm>
        </p:grpSpPr>
        <p:sp>
          <p:nvSpPr>
            <p:cNvPr id="5145" name="Rectangle 8"/>
            <p:cNvSpPr>
              <a:spLocks noChangeArrowheads="1"/>
            </p:cNvSpPr>
            <p:nvPr/>
          </p:nvSpPr>
          <p:spPr bwMode="auto">
            <a:xfrm>
              <a:off x="4740" y="2069"/>
              <a:ext cx="952" cy="317"/>
            </a:xfrm>
            <a:prstGeom prst="rect">
              <a:avLst/>
            </a:prstGeom>
            <a:solidFill>
              <a:srgbClr val="406597"/>
            </a:solidFill>
            <a:ln w="28575">
              <a:solidFill>
                <a:srgbClr val="406597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distributie</a:t>
              </a:r>
            </a:p>
          </p:txBody>
        </p:sp>
        <p:sp>
          <p:nvSpPr>
            <p:cNvPr id="5146" name="Rectangle 9"/>
            <p:cNvSpPr>
              <a:spLocks noChangeArrowheads="1"/>
            </p:cNvSpPr>
            <p:nvPr/>
          </p:nvSpPr>
          <p:spPr bwMode="auto">
            <a:xfrm>
              <a:off x="1202" y="2069"/>
              <a:ext cx="952" cy="317"/>
            </a:xfrm>
            <a:prstGeom prst="rect">
              <a:avLst/>
            </a:prstGeom>
            <a:solidFill>
              <a:srgbClr val="406597"/>
            </a:solidFill>
            <a:ln w="28575">
              <a:solidFill>
                <a:srgbClr val="406597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aanvoer</a:t>
              </a:r>
            </a:p>
          </p:txBody>
        </p:sp>
        <p:sp>
          <p:nvSpPr>
            <p:cNvPr id="5147" name="Rectangle 10"/>
            <p:cNvSpPr>
              <a:spLocks noChangeArrowheads="1"/>
            </p:cNvSpPr>
            <p:nvPr/>
          </p:nvSpPr>
          <p:spPr bwMode="auto">
            <a:xfrm>
              <a:off x="2381" y="2069"/>
              <a:ext cx="952" cy="317"/>
            </a:xfrm>
            <a:prstGeom prst="rect">
              <a:avLst/>
            </a:prstGeom>
            <a:solidFill>
              <a:srgbClr val="406597"/>
            </a:solidFill>
            <a:ln w="28575">
              <a:solidFill>
                <a:srgbClr val="406597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productie</a:t>
              </a:r>
            </a:p>
          </p:txBody>
        </p:sp>
        <p:sp>
          <p:nvSpPr>
            <p:cNvPr id="5148" name="Rectangle 11"/>
            <p:cNvSpPr>
              <a:spLocks noChangeArrowheads="1"/>
            </p:cNvSpPr>
            <p:nvPr/>
          </p:nvSpPr>
          <p:spPr bwMode="auto">
            <a:xfrm>
              <a:off x="3560" y="2069"/>
              <a:ext cx="952" cy="317"/>
            </a:xfrm>
            <a:prstGeom prst="rect">
              <a:avLst/>
            </a:prstGeom>
            <a:solidFill>
              <a:srgbClr val="406597"/>
            </a:solidFill>
            <a:ln w="28575">
              <a:solidFill>
                <a:srgbClr val="406597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nl-NL" altLang="nl-NL" sz="2488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opslag</a:t>
              </a:r>
            </a:p>
          </p:txBody>
        </p:sp>
        <p:sp>
          <p:nvSpPr>
            <p:cNvPr id="5149" name="Line 14"/>
            <p:cNvSpPr>
              <a:spLocks noChangeShapeType="1"/>
            </p:cNvSpPr>
            <p:nvPr/>
          </p:nvSpPr>
          <p:spPr bwMode="auto">
            <a:xfrm>
              <a:off x="2880" y="1480"/>
              <a:ext cx="0" cy="589"/>
            </a:xfrm>
            <a:prstGeom prst="line">
              <a:avLst/>
            </a:prstGeom>
            <a:noFill/>
            <a:ln w="38100">
              <a:solidFill>
                <a:srgbClr val="406597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0" name="Line 15"/>
            <p:cNvSpPr>
              <a:spLocks noChangeShapeType="1"/>
            </p:cNvSpPr>
            <p:nvPr/>
          </p:nvSpPr>
          <p:spPr bwMode="auto">
            <a:xfrm>
              <a:off x="4059" y="1480"/>
              <a:ext cx="0" cy="589"/>
            </a:xfrm>
            <a:prstGeom prst="line">
              <a:avLst/>
            </a:prstGeom>
            <a:noFill/>
            <a:ln w="38100">
              <a:solidFill>
                <a:srgbClr val="406597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1" name="Text Box 20"/>
            <p:cNvSpPr txBox="1">
              <a:spLocks noChangeArrowheads="1"/>
            </p:cNvSpPr>
            <p:nvPr/>
          </p:nvSpPr>
          <p:spPr bwMode="auto">
            <a:xfrm>
              <a:off x="2562" y="2961"/>
              <a:ext cx="1862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nl-NL" altLang="nl-NL" sz="2488" dirty="0">
                  <a:latin typeface="Arial" panose="020B0604020202020204" pitchFamily="34" charset="0"/>
                  <a:cs typeface="Arial" panose="020B0604020202020204" pitchFamily="34" charset="0"/>
                </a:rPr>
                <a:t>informatiebeheer</a:t>
              </a:r>
            </a:p>
          </p:txBody>
        </p:sp>
        <p:sp>
          <p:nvSpPr>
            <p:cNvPr id="5152" name="Text Box 21"/>
            <p:cNvSpPr txBox="1">
              <a:spLocks noChangeArrowheads="1"/>
            </p:cNvSpPr>
            <p:nvPr/>
          </p:nvSpPr>
          <p:spPr bwMode="auto">
            <a:xfrm>
              <a:off x="2653" y="1117"/>
              <a:ext cx="1588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Gill Sans MT" panose="020B0502020104020203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nl-NL" altLang="nl-NL" sz="2488">
                  <a:latin typeface="Arial" panose="020B0604020202020204" pitchFamily="34" charset="0"/>
                  <a:cs typeface="Arial" panose="020B0604020202020204" pitchFamily="34" charset="0"/>
                </a:rPr>
                <a:t>transport</a:t>
              </a:r>
            </a:p>
          </p:txBody>
        </p:sp>
        <p:cxnSp>
          <p:nvCxnSpPr>
            <p:cNvPr id="9229" name="AutoShape 33"/>
            <p:cNvCxnSpPr>
              <a:cxnSpLocks noChangeShapeType="1"/>
              <a:stCxn id="5146" idx="2"/>
              <a:endCxn id="5145" idx="2"/>
            </p:cNvCxnSpPr>
            <p:nvPr/>
          </p:nvCxnSpPr>
          <p:spPr bwMode="auto">
            <a:xfrm rot="16200000" flipH="1">
              <a:off x="3446" y="627"/>
              <a:ext cx="1" cy="3538"/>
            </a:xfrm>
            <a:prstGeom prst="bentConnector3">
              <a:avLst>
                <a:gd name="adj1" fmla="val 54200000"/>
              </a:avLst>
            </a:prstGeom>
            <a:noFill/>
            <a:ln w="38100">
              <a:solidFill>
                <a:srgbClr val="406597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154" name="Line 14"/>
            <p:cNvSpPr>
              <a:spLocks noChangeShapeType="1"/>
            </p:cNvSpPr>
            <p:nvPr/>
          </p:nvSpPr>
          <p:spPr bwMode="auto">
            <a:xfrm flipV="1">
              <a:off x="2880" y="2387"/>
              <a:ext cx="0" cy="544"/>
            </a:xfrm>
            <a:prstGeom prst="line">
              <a:avLst/>
            </a:prstGeom>
            <a:noFill/>
            <a:ln w="38100">
              <a:solidFill>
                <a:srgbClr val="406597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5" name="Line 15"/>
            <p:cNvSpPr>
              <a:spLocks noChangeShapeType="1"/>
            </p:cNvSpPr>
            <p:nvPr/>
          </p:nvSpPr>
          <p:spPr bwMode="auto">
            <a:xfrm flipV="1">
              <a:off x="4059" y="2387"/>
              <a:ext cx="0" cy="544"/>
            </a:xfrm>
            <a:prstGeom prst="line">
              <a:avLst/>
            </a:prstGeom>
            <a:noFill/>
            <a:ln w="38100">
              <a:solidFill>
                <a:srgbClr val="406597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nl-NL" sz="2488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232" name="AutoShape 36"/>
            <p:cNvCxnSpPr>
              <a:cxnSpLocks noChangeShapeType="1"/>
              <a:stCxn id="5146" idx="0"/>
              <a:endCxn id="5145" idx="0"/>
            </p:cNvCxnSpPr>
            <p:nvPr/>
          </p:nvCxnSpPr>
          <p:spPr bwMode="auto">
            <a:xfrm rot="5400000" flipV="1">
              <a:off x="3446" y="292"/>
              <a:ext cx="1" cy="3538"/>
            </a:xfrm>
            <a:prstGeom prst="bentConnector3">
              <a:avLst>
                <a:gd name="adj1" fmla="val -59200000"/>
              </a:avLst>
            </a:prstGeom>
            <a:noFill/>
            <a:ln w="38100">
              <a:solidFill>
                <a:srgbClr val="406597"/>
              </a:solidFill>
              <a:miter lim="800000"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81426639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737279" y="308279"/>
            <a:ext cx="6322070" cy="1100315"/>
          </a:xfrm>
        </p:spPr>
        <p:txBody>
          <a:bodyPr/>
          <a:lstStyle/>
          <a:p>
            <a:pPr eaLnBrk="1" hangingPunct="1">
              <a:lnSpc>
                <a:spcPct val="75000"/>
              </a:lnSpc>
              <a:defRPr/>
            </a:pPr>
            <a: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  <a:t>Partijen in de </a:t>
            </a:r>
            <a:b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</a:br>
            <a: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  <a:t>logistieke keten</a:t>
            </a:r>
          </a:p>
        </p:txBody>
      </p:sp>
      <p:sp>
        <p:nvSpPr>
          <p:cNvPr id="6149" name="Rectangle 27"/>
          <p:cNvSpPr>
            <a:spLocks noChangeArrowheads="1"/>
          </p:cNvSpPr>
          <p:nvPr/>
        </p:nvSpPr>
        <p:spPr bwMode="auto">
          <a:xfrm>
            <a:off x="3593416" y="2251221"/>
            <a:ext cx="2565822" cy="901120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  <a:t>expediteur/</a:t>
            </a:r>
            <a:b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  <a:t>transporteur</a:t>
            </a:r>
          </a:p>
        </p:txBody>
      </p:sp>
      <p:sp>
        <p:nvSpPr>
          <p:cNvPr id="6150" name="Rectangle 28"/>
          <p:cNvSpPr>
            <a:spLocks noChangeArrowheads="1"/>
          </p:cNvSpPr>
          <p:nvPr/>
        </p:nvSpPr>
        <p:spPr bwMode="auto">
          <a:xfrm>
            <a:off x="4910316" y="3361022"/>
            <a:ext cx="2565821" cy="901120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  <a:t>distributiecentrum/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  <a:t>warehouse/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  <a:t>groothandel</a:t>
            </a:r>
          </a:p>
        </p:txBody>
      </p:sp>
      <p:sp>
        <p:nvSpPr>
          <p:cNvPr id="6151" name="Rectangle 32"/>
          <p:cNvSpPr>
            <a:spLocks noChangeArrowheads="1"/>
          </p:cNvSpPr>
          <p:nvPr/>
        </p:nvSpPr>
        <p:spPr bwMode="auto">
          <a:xfrm>
            <a:off x="6366337" y="4470823"/>
            <a:ext cx="2567402" cy="901120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  <a:t>expediteur/</a:t>
            </a:r>
            <a:b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  <a:t>transporteur</a:t>
            </a:r>
          </a:p>
        </p:txBody>
      </p:sp>
      <p:sp>
        <p:nvSpPr>
          <p:cNvPr id="6152" name="Rectangle 33"/>
          <p:cNvSpPr>
            <a:spLocks noChangeArrowheads="1"/>
          </p:cNvSpPr>
          <p:nvPr/>
        </p:nvSpPr>
        <p:spPr bwMode="auto">
          <a:xfrm>
            <a:off x="8032619" y="5580624"/>
            <a:ext cx="2565822" cy="667145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defRPr/>
            </a:pPr>
            <a:r>
              <a:rPr lang="nl-NL" altLang="nl-NL" sz="2119">
                <a:latin typeface="Arial" panose="020B0604020202020204" pitchFamily="34" charset="0"/>
                <a:cs typeface="Arial" panose="020B0604020202020204" pitchFamily="34" charset="0"/>
              </a:rPr>
              <a:t>ontvanger</a:t>
            </a:r>
          </a:p>
        </p:txBody>
      </p:sp>
      <p:sp>
        <p:nvSpPr>
          <p:cNvPr id="6148" name="Rectangle 18"/>
          <p:cNvSpPr>
            <a:spLocks noChangeArrowheads="1"/>
          </p:cNvSpPr>
          <p:nvPr/>
        </p:nvSpPr>
        <p:spPr bwMode="auto">
          <a:xfrm>
            <a:off x="2203794" y="1280541"/>
            <a:ext cx="2565821" cy="694021"/>
          </a:xfrm>
          <a:prstGeom prst="rect">
            <a:avLst/>
          </a:prstGeom>
          <a:solidFill>
            <a:srgbClr val="E4E4F0"/>
          </a:solidFill>
          <a:ln w="28575">
            <a:solidFill>
              <a:srgbClr val="406597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>
              <a:defRPr/>
            </a:pPr>
            <a:r>
              <a:rPr lang="nl-NL" altLang="nl-NL" sz="2119" dirty="0">
                <a:latin typeface="Arial" panose="020B0604020202020204" pitchFamily="34" charset="0"/>
                <a:cs typeface="Arial" panose="020B0604020202020204" pitchFamily="34" charset="0"/>
              </a:rPr>
              <a:t>verlader</a:t>
            </a:r>
          </a:p>
        </p:txBody>
      </p:sp>
      <p:cxnSp>
        <p:nvCxnSpPr>
          <p:cNvPr id="10248" name="Gebogen verbindingslijn 2"/>
          <p:cNvCxnSpPr>
            <a:cxnSpLocks noChangeShapeType="1"/>
            <a:endCxn id="6149" idx="1"/>
          </p:cNvCxnSpPr>
          <p:nvPr/>
        </p:nvCxnSpPr>
        <p:spPr bwMode="auto">
          <a:xfrm rot="16200000" flipH="1">
            <a:off x="2952355" y="2060721"/>
            <a:ext cx="727220" cy="554900"/>
          </a:xfrm>
          <a:prstGeom prst="bentConnector2">
            <a:avLst/>
          </a:prstGeom>
          <a:noFill/>
          <a:ln w="76200" algn="ctr">
            <a:solidFill>
              <a:srgbClr val="EE8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9" name="Gebogen verbindingslijn 4"/>
          <p:cNvCxnSpPr>
            <a:cxnSpLocks noChangeShapeType="1"/>
            <a:endCxn id="6150" idx="1"/>
          </p:cNvCxnSpPr>
          <p:nvPr/>
        </p:nvCxnSpPr>
        <p:spPr bwMode="auto">
          <a:xfrm rot="16200000" flipH="1">
            <a:off x="4268466" y="3169731"/>
            <a:ext cx="659241" cy="624461"/>
          </a:xfrm>
          <a:prstGeom prst="bentConnector2">
            <a:avLst/>
          </a:prstGeom>
          <a:noFill/>
          <a:ln w="76200" algn="ctr">
            <a:solidFill>
              <a:srgbClr val="EE8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0" name="Gebogen verbindingslijn 8"/>
          <p:cNvCxnSpPr>
            <a:cxnSpLocks noChangeShapeType="1"/>
            <a:endCxn id="6151" idx="1"/>
          </p:cNvCxnSpPr>
          <p:nvPr/>
        </p:nvCxnSpPr>
        <p:spPr bwMode="auto">
          <a:xfrm>
            <a:off x="5593271" y="4262142"/>
            <a:ext cx="773066" cy="659241"/>
          </a:xfrm>
          <a:prstGeom prst="bentConnector3">
            <a:avLst>
              <a:gd name="adj1" fmla="val 1005"/>
            </a:avLst>
          </a:prstGeom>
          <a:noFill/>
          <a:ln w="76200" algn="ctr">
            <a:solidFill>
              <a:srgbClr val="EE8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1" name="Rechte verbindingslijn met pijl 14"/>
          <p:cNvCxnSpPr>
            <a:cxnSpLocks noChangeShapeType="1"/>
            <a:endCxn id="6152" idx="1"/>
          </p:cNvCxnSpPr>
          <p:nvPr/>
        </p:nvCxnSpPr>
        <p:spPr bwMode="auto">
          <a:xfrm>
            <a:off x="7482461" y="5378267"/>
            <a:ext cx="550158" cy="535930"/>
          </a:xfrm>
          <a:prstGeom prst="bentConnector3">
            <a:avLst>
              <a:gd name="adj1" fmla="val 847"/>
            </a:avLst>
          </a:prstGeom>
          <a:noFill/>
          <a:ln w="76200" algn="ctr">
            <a:solidFill>
              <a:srgbClr val="EE8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9335423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somming">
  <a:themeElements>
    <a:clrScheme name="Opsom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psomming">
      <a:majorFont>
        <a:latin typeface="Arial"/>
        <a:ea typeface="ヒラギノ角ゴ ProN W6"/>
        <a:cs typeface="ヒラギノ角ゴ ProN W6"/>
      </a:majorFont>
      <a:minorFont>
        <a:latin typeface="Arial"/>
        <a:ea typeface="ヒラギノ角ゴ ProN W6"/>
        <a:cs typeface="ヒラギノ角ゴ ProN W6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lnDef>
  </a:objectDefaults>
  <a:extraClrSchemeLst>
    <a:extraClrScheme>
      <a:clrScheme name="Opsom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199</Words>
  <Application>Microsoft Office PowerPoint</Application>
  <PresentationFormat>Breedbeeld</PresentationFormat>
  <Paragraphs>95</Paragraphs>
  <Slides>13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20" baseType="lpstr">
      <vt:lpstr>Arial</vt:lpstr>
      <vt:lpstr>Calibri</vt:lpstr>
      <vt:lpstr>Gill Sans MT</vt:lpstr>
      <vt:lpstr>GillSans</vt:lpstr>
      <vt:lpstr>ヒラギノ角ゴ ProN W3</vt:lpstr>
      <vt:lpstr>ヒラギノ角ゴ ProN W6</vt:lpstr>
      <vt:lpstr>Opsomming</vt:lpstr>
      <vt:lpstr>            </vt:lpstr>
      <vt:lpstr>Afronding Introductie in N@tschool  OOK – Onderwijsovereenkomst POK  -  Praktijkovereenkomst Excursie- 9 oktober Boek registreren   Let op: als je nog geen boek hebt regel dit dan vóór volgende week</vt:lpstr>
      <vt:lpstr>Nederland transportland</vt:lpstr>
      <vt:lpstr>PowerPoint-presentatie</vt:lpstr>
      <vt:lpstr>Kerntaak 1</vt:lpstr>
      <vt:lpstr>Kerntaak 1, hoofdstuk 1:</vt:lpstr>
      <vt:lpstr>Handel in het algemeen</vt:lpstr>
      <vt:lpstr>Logistiek</vt:lpstr>
      <vt:lpstr>Partijen in de  logistieke keten</vt:lpstr>
      <vt:lpstr>Taken van de groothandel</vt:lpstr>
      <vt:lpstr>Afdelingen binnen de groothandel</vt:lpstr>
      <vt:lpstr>Groothandelbranches</vt:lpstr>
      <vt:lpstr>PowerPoint-presentatie</vt:lpstr>
    </vt:vector>
  </TitlesOfParts>
  <Company>Deltion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Kerntaak 1</dc:title>
  <dc:creator>ldanser@deltion.nl</dc:creator>
  <cp:lastModifiedBy>Lodewijk Danser</cp:lastModifiedBy>
  <cp:revision>60</cp:revision>
  <dcterms:created xsi:type="dcterms:W3CDTF">2016-09-12T07:20:40Z</dcterms:created>
  <dcterms:modified xsi:type="dcterms:W3CDTF">2019-01-13T15:23:26Z</dcterms:modified>
</cp:coreProperties>
</file>